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4" r:id="rId4"/>
    <p:sldId id="259" r:id="rId5"/>
    <p:sldId id="265" r:id="rId6"/>
    <p:sldId id="281" r:id="rId7"/>
    <p:sldId id="263" r:id="rId8"/>
    <p:sldId id="268" r:id="rId9"/>
    <p:sldId id="269" r:id="rId10"/>
    <p:sldId id="285" r:id="rId11"/>
    <p:sldId id="287" r:id="rId12"/>
    <p:sldId id="270" r:id="rId13"/>
    <p:sldId id="271" r:id="rId14"/>
    <p:sldId id="273" r:id="rId15"/>
    <p:sldId id="274" r:id="rId16"/>
    <p:sldId id="275" r:id="rId17"/>
    <p:sldId id="277" r:id="rId18"/>
    <p:sldId id="278" r:id="rId19"/>
    <p:sldId id="279" r:id="rId20"/>
    <p:sldId id="280" r:id="rId21"/>
    <p:sldId id="289" r:id="rId22"/>
    <p:sldId id="26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5F84"/>
    <a:srgbClr val="000000"/>
    <a:srgbClr val="009900"/>
    <a:srgbClr val="008000"/>
    <a:srgbClr val="F79F3F"/>
    <a:srgbClr val="F8BA3E"/>
    <a:srgbClr val="F3CB39"/>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inimized">
    <p:restoredLeft sz="15594" autoAdjust="0"/>
    <p:restoredTop sz="79438" autoAdjust="0"/>
  </p:normalViewPr>
  <p:slideViewPr>
    <p:cSldViewPr>
      <p:cViewPr>
        <p:scale>
          <a:sx n="20" d="100"/>
          <a:sy n="20" d="100"/>
        </p:scale>
        <p:origin x="-3462" y="-132"/>
      </p:cViewPr>
      <p:guideLst>
        <p:guide orient="horz" pos="2160"/>
        <p:guide pos="2880"/>
      </p:guideLst>
    </p:cSldViewPr>
  </p:slideViewPr>
  <p:outlineViewPr>
    <p:cViewPr>
      <p:scale>
        <a:sx n="33" d="100"/>
        <a:sy n="33" d="100"/>
      </p:scale>
      <p:origin x="0" y="15222"/>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50" d="100"/>
          <a:sy n="150" d="100"/>
        </p:scale>
        <p:origin x="-1560" y="13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6F80ABF4-3721-4285-B0CD-28DBF03A9D2F}" type="datetime1">
              <a:rPr lang="en-US"/>
              <a:pPr>
                <a:defRPr/>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4"/>
            <a:r>
              <a:rPr lang="en-US" noProof="0" smtClean="0"/>
              <a:t>Second level</a:t>
            </a:r>
          </a:p>
          <a:p>
            <a:pPr lvl="4"/>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F71C7FD8-013F-44B9-8CAA-A39004FCD834}" type="slidenum">
              <a:rPr lang="en-US"/>
              <a:pPr>
                <a:defRPr/>
              </a:pPr>
              <a:t>‹#›</a:t>
            </a:fld>
            <a:endParaRPr lang="en-US"/>
          </a:p>
        </p:txBody>
      </p:sp>
    </p:spTree>
    <p:extLst>
      <p:ext uri="{BB962C8B-B14F-4D97-AF65-F5344CB8AC3E}">
        <p14:creationId xmlns:p14="http://schemas.microsoft.com/office/powerpoint/2010/main" val="3984723056"/>
      </p:ext>
    </p:extLst>
  </p:cSld>
  <p:clrMap bg1="lt1" tx1="dk1" bg2="lt2" tx2="dk2" accent1="accent1" accent2="accent2" accent3="accent3" accent4="accent4" accent5="accent5" accent6="accent6" hlink="hlink" folHlink="folHlink"/>
  <p:notesStyle>
    <a:lvl1pPr marL="168275" indent="-157163" algn="l" rtl="0" eaLnBrk="0" fontAlgn="base" hangingPunct="0">
      <a:spcBef>
        <a:spcPct val="30000"/>
      </a:spcBef>
      <a:spcAft>
        <a:spcPct val="0"/>
      </a:spcAft>
      <a:buFont typeface="Arial" charset="0"/>
      <a:buChar char="•"/>
      <a:defRPr sz="1200" kern="1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30000"/>
      </a:spcBef>
      <a:spcAft>
        <a:spcPct val="0"/>
      </a:spcAft>
      <a:buFont typeface="Arial" charset="0"/>
      <a:buChar char="•"/>
      <a:defRPr sz="1200" kern="1200">
        <a:solidFill>
          <a:schemeClr val="tx1"/>
        </a:solidFill>
        <a:latin typeface="+mn-lt"/>
        <a:ea typeface="ＭＳ Ｐゴシック" pitchFamily="-108"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pitchFamily="-108" charset="-128"/>
        <a:cs typeface="+mn-cs"/>
      </a:defRPr>
    </a:lvl3pPr>
    <a:lvl4pPr marL="793750" indent="-168275" algn="l" rtl="0" eaLnBrk="0" fontAlgn="base" hangingPunct="0">
      <a:spcBef>
        <a:spcPct val="30000"/>
      </a:spcBef>
      <a:spcAft>
        <a:spcPct val="0"/>
      </a:spcAft>
      <a:buFont typeface="Arial" charset="0"/>
      <a:buChar char="•"/>
      <a:defRPr sz="1200" kern="1200">
        <a:solidFill>
          <a:schemeClr val="tx1"/>
        </a:solidFill>
        <a:latin typeface="+mn-lt"/>
        <a:ea typeface="ＭＳ Ｐゴシック" pitchFamily="-108" charset="-128"/>
        <a:cs typeface="+mn-cs"/>
      </a:defRPr>
    </a:lvl4pPr>
    <a:lvl5pPr marL="625475" indent="-220663" algn="l" rtl="0" eaLnBrk="0" fontAlgn="base" hangingPunct="0">
      <a:spcBef>
        <a:spcPct val="30000"/>
      </a:spcBef>
      <a:spcAft>
        <a:spcPct val="0"/>
      </a:spcAft>
      <a:buFont typeface="Arial" charset="0"/>
      <a:buChar char="•"/>
      <a:defRPr sz="1200" kern="1200">
        <a:solidFill>
          <a:schemeClr val="tx1"/>
        </a:solidFill>
        <a:latin typeface="+mn-lt"/>
        <a:ea typeface="ＭＳ Ｐゴシック" pitchFamily="-108" charset="-128"/>
        <a:cs typeface="+mn-cs"/>
      </a:defRPr>
    </a:lvl5pPr>
    <a:lvl6pPr marL="407988" indent="-176213" algn="l" defTabSz="914400" rtl="0" eaLnBrk="1" latinLnBrk="0" hangingPunct="1">
      <a:buFont typeface="Arial" pitchFamily="34" charset="0"/>
      <a:buChar char="•"/>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pPr eaLnBrk="1" hangingPunct="1">
              <a:spcBef>
                <a:spcPct val="0"/>
              </a:spcBef>
              <a:buFont typeface="Arial" charset="0"/>
              <a:buNone/>
            </a:pPr>
            <a:endParaRPr lang="en-US" dirty="0" smtClean="0">
              <a:ea typeface="ＭＳ Ｐゴシック" pitchFamily="34" charset="-128"/>
            </a:endParaRPr>
          </a:p>
        </p:txBody>
      </p:sp>
      <p:sp>
        <p:nvSpPr>
          <p:cNvPr id="15363" name="Slide Number Placeholder 3"/>
          <p:cNvSpPr>
            <a:spLocks noGrp="1"/>
          </p:cNvSpPr>
          <p:nvPr>
            <p:ph type="sldNum" sz="quarter" idx="5"/>
          </p:nvPr>
        </p:nvSpPr>
        <p:spPr bwMode="auto">
          <a:ln>
            <a:miter lim="800000"/>
            <a:headEnd/>
            <a:tailEnd/>
          </a:ln>
        </p:spPr>
        <p:txBody>
          <a:bodyPr/>
          <a:lstStyle/>
          <a:p>
            <a:pPr>
              <a:defRPr/>
            </a:pPr>
            <a:fld id="{6E5F66E1-340F-4F9B-87A2-4EB00BFA60D1}"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extLst/>
        </p:spPr>
        <p:txBody>
          <a:bodyPr/>
          <a:lstStyle/>
          <a:p>
            <a:pPr marL="11112"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The benefits of CSR include:</a:t>
            </a:r>
          </a:p>
          <a:p>
            <a:pPr marL="273050" lvl="1" indent="-273050" eaLnBrk="1" hangingPunct="1">
              <a:lnSpc>
                <a:spcPct val="90000"/>
              </a:lnSpc>
              <a:spcBef>
                <a:spcPct val="0"/>
              </a:spcBef>
              <a:buFontTx/>
              <a:buChar char="o"/>
              <a:defRPr/>
            </a:pPr>
            <a:r>
              <a:rPr lang="en-US" sz="1100" dirty="0" smtClean="0">
                <a:latin typeface="Arial" charset="0"/>
                <a:ea typeface="ＭＳ Ｐゴシック" pitchFamily="34" charset="-128"/>
              </a:rPr>
              <a:t>The company develops a positive reputation in the marketplace with consumers as well as with its suppliers and vendors.</a:t>
            </a:r>
          </a:p>
          <a:p>
            <a:pPr marL="273050" lvl="1" indent="-273050" eaLnBrk="1" hangingPunct="1">
              <a:lnSpc>
                <a:spcPct val="90000"/>
              </a:lnSpc>
              <a:spcBef>
                <a:spcPct val="0"/>
              </a:spcBef>
              <a:buFontTx/>
              <a:buChar char="o"/>
              <a:defRPr/>
            </a:pPr>
            <a:r>
              <a:rPr lang="en-US" sz="1100" dirty="0" smtClean="0">
                <a:latin typeface="Arial" charset="0"/>
                <a:ea typeface="ＭＳ Ｐゴシック" pitchFamily="34" charset="-128"/>
              </a:rPr>
              <a:t>The company enjoys strong recruitment and retention of talent.</a:t>
            </a:r>
          </a:p>
          <a:p>
            <a:pPr marL="273050" lvl="1" indent="-273050" eaLnBrk="1" hangingPunct="1">
              <a:lnSpc>
                <a:spcPct val="90000"/>
              </a:lnSpc>
              <a:spcBef>
                <a:spcPct val="0"/>
              </a:spcBef>
              <a:buFontTx/>
              <a:buChar char="o"/>
              <a:defRPr/>
            </a:pPr>
            <a:r>
              <a:rPr lang="en-US" sz="1100" dirty="0" smtClean="0">
                <a:latin typeface="Arial" charset="0"/>
                <a:ea typeface="ＭＳ Ｐゴシック" pitchFamily="34" charset="-128"/>
              </a:rPr>
              <a:t>Efficiency increases when companies use materials efficiently and minimize waste.</a:t>
            </a:r>
          </a:p>
          <a:p>
            <a:pPr marL="273050" lvl="1" indent="-273050" eaLnBrk="1" hangingPunct="1">
              <a:lnSpc>
                <a:spcPct val="90000"/>
              </a:lnSpc>
              <a:spcBef>
                <a:spcPct val="0"/>
              </a:spcBef>
              <a:buFontTx/>
              <a:buChar char="o"/>
              <a:defRPr/>
            </a:pPr>
            <a:r>
              <a:rPr lang="en-US" sz="1100" dirty="0" smtClean="0">
                <a:latin typeface="Arial" charset="0"/>
                <a:ea typeface="ＭＳ Ｐゴシック" pitchFamily="34" charset="-128"/>
              </a:rPr>
              <a:t>Sales increase through new product innovations and environmentally and ethically conscious labeling.</a:t>
            </a:r>
          </a:p>
          <a:p>
            <a:pPr eaLnBrk="1" hangingPunct="1">
              <a:lnSpc>
                <a:spcPct val="90000"/>
              </a:lnSpc>
              <a:spcBef>
                <a:spcPct val="0"/>
              </a:spcBef>
              <a:defRPr/>
            </a:pPr>
            <a:endParaRPr lang="en-US" sz="1100" dirty="0" smtClean="0">
              <a:latin typeface="Arial" charset="0"/>
              <a:ea typeface="ＭＳ Ｐゴシック" pitchFamily="34" charset="-128"/>
            </a:endParaRP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p:txBody>
      </p:sp>
      <p:sp>
        <p:nvSpPr>
          <p:cNvPr id="33795" name="Slide Number Placeholder 3"/>
          <p:cNvSpPr>
            <a:spLocks noGrp="1"/>
          </p:cNvSpPr>
          <p:nvPr>
            <p:ph type="sldNum" sz="quarter" idx="5"/>
          </p:nvPr>
        </p:nvSpPr>
        <p:spPr bwMode="auto">
          <a:ln>
            <a:miter lim="800000"/>
            <a:headEnd/>
            <a:tailEnd/>
          </a:ln>
        </p:spPr>
        <p:txBody>
          <a:bodyPr/>
          <a:lstStyle/>
          <a:p>
            <a:pPr>
              <a:defRPr/>
            </a:pPr>
            <a:fld id="{1856BC38-3245-44DB-B491-4FCFC58DC116}"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marL="9525" indent="0" eaLnBrk="1" hangingPunct="1">
              <a:lnSpc>
                <a:spcPct val="80000"/>
              </a:lnSpc>
              <a:spcBef>
                <a:spcPct val="0"/>
              </a:spcBef>
              <a:buFont typeface="Arial" charset="0"/>
              <a:buNone/>
            </a:pPr>
            <a:r>
              <a:rPr lang="en-US" sz="1100" dirty="0" smtClean="0">
                <a:latin typeface="Arial" charset="0"/>
                <a:ea typeface="ＭＳ Ｐゴシック" pitchFamily="34" charset="-128"/>
              </a:rPr>
              <a:t>A </a:t>
            </a:r>
            <a:r>
              <a:rPr lang="en-US" sz="1100" b="1" dirty="0" smtClean="0">
                <a:latin typeface="Arial" charset="0"/>
                <a:ea typeface="ＭＳ Ｐゴシック" pitchFamily="34" charset="-128"/>
              </a:rPr>
              <a:t>social audit</a:t>
            </a:r>
            <a:r>
              <a:rPr lang="en-US" sz="1100" dirty="0" smtClean="0">
                <a:latin typeface="Arial" charset="0"/>
                <a:ea typeface="ＭＳ Ｐゴシック" pitchFamily="34" charset="-128"/>
              </a:rPr>
              <a:t> reports how well a company is meeting its social responsibilities and is usually conducted by a third party.</a:t>
            </a:r>
          </a:p>
          <a:p>
            <a:pPr marL="9525" indent="0" eaLnBrk="1" hangingPunct="1">
              <a:lnSpc>
                <a:spcPct val="80000"/>
              </a:lnSpc>
              <a:spcBef>
                <a:spcPct val="0"/>
              </a:spcBef>
              <a:buFont typeface="Arial" charset="0"/>
              <a:buNone/>
            </a:pPr>
            <a:endParaRPr lang="en-US" sz="1100" i="1" u="sng" dirty="0" smtClean="0">
              <a:latin typeface="Arial" charset="0"/>
              <a:ea typeface="ＭＳ Ｐゴシック" pitchFamily="34" charset="-128"/>
            </a:endParaRPr>
          </a:p>
          <a:p>
            <a:pPr marL="9525" indent="0" eaLnBrk="1" hangingPunct="1">
              <a:lnSpc>
                <a:spcPct val="80000"/>
              </a:lnSpc>
              <a:spcBef>
                <a:spcPct val="0"/>
              </a:spcBef>
              <a:buFont typeface="Arial" charset="0"/>
              <a:buNone/>
            </a:pPr>
            <a:r>
              <a:rPr lang="en-US" sz="1100" dirty="0" smtClean="0">
                <a:latin typeface="Arial" charset="0"/>
                <a:ea typeface="ＭＳ Ｐゴシック" pitchFamily="34" charset="-128"/>
              </a:rPr>
              <a:t>The Calvert Investment Company assigns companies scores based on environment, workplace, business practices, human rights, and community relations. Investors can use the “Know</a:t>
            </a:r>
            <a:r>
              <a:rPr lang="en-US" sz="1100" baseline="0" dirty="0" smtClean="0">
                <a:latin typeface="Arial" charset="0"/>
                <a:ea typeface="ＭＳ Ｐゴシック" pitchFamily="34" charset="-128"/>
              </a:rPr>
              <a:t> What You Own</a:t>
            </a:r>
            <a:r>
              <a:rPr lang="en-US" sz="1100" baseline="30000" dirty="0" smtClean="0">
                <a:latin typeface="Arial" charset="0"/>
                <a:ea typeface="ＭＳ Ｐゴシック" pitchFamily="34" charset="-128"/>
              </a:rPr>
              <a:t>®</a:t>
            </a:r>
            <a:r>
              <a:rPr lang="en-US" sz="1100" baseline="0" dirty="0" smtClean="0">
                <a:latin typeface="Arial" charset="0"/>
                <a:ea typeface="ＭＳ Ｐゴシック" pitchFamily="34" charset="-128"/>
              </a:rPr>
              <a:t>” tool to investigate a fund </a:t>
            </a:r>
            <a:r>
              <a:rPr lang="en-US" sz="1100" baseline="0" dirty="0" smtClean="0">
                <a:latin typeface="Arial" charset="0"/>
                <a:ea typeface="ＭＳ Ｐゴシック" pitchFamily="34" charset="-128"/>
              </a:rPr>
              <a:t>and check </a:t>
            </a:r>
            <a:r>
              <a:rPr lang="en-US" sz="1100" baseline="0" dirty="0" smtClean="0">
                <a:latin typeface="Arial" charset="0"/>
                <a:ea typeface="ＭＳ Ｐゴシック" pitchFamily="34" charset="-128"/>
              </a:rPr>
              <a:t>the environmental and social performance of the companies in the fund.</a:t>
            </a:r>
            <a:endParaRPr lang="en-US" sz="1100" dirty="0" smtClean="0">
              <a:latin typeface="Arial" charset="0"/>
              <a:ea typeface="ＭＳ Ｐゴシック" pitchFamily="34" charset="-128"/>
            </a:endParaRPr>
          </a:p>
          <a:p>
            <a:pPr marL="9525" indent="0" eaLnBrk="1" hangingPunct="1">
              <a:lnSpc>
                <a:spcPct val="80000"/>
              </a:lnSpc>
              <a:spcBef>
                <a:spcPct val="0"/>
              </a:spcBef>
              <a:buFont typeface="Arial" charset="0"/>
              <a:buNone/>
            </a:pPr>
            <a:endParaRPr lang="en-US" sz="1100" b="1" dirty="0" smtClean="0">
              <a:latin typeface="Arial" charset="0"/>
              <a:ea typeface="ＭＳ Ｐゴシック" pitchFamily="34" charset="-128"/>
            </a:endParaRPr>
          </a:p>
          <a:p>
            <a:pPr marL="9525" indent="0" eaLnBrk="1" hangingPunct="1">
              <a:lnSpc>
                <a:spcPct val="80000"/>
              </a:lnSpc>
              <a:spcBef>
                <a:spcPct val="0"/>
              </a:spcBef>
              <a:buFont typeface="Arial" charset="0"/>
              <a:buNone/>
            </a:pPr>
            <a:r>
              <a:rPr lang="en-US" sz="1100" dirty="0" smtClean="0">
                <a:latin typeface="Arial" charset="0"/>
                <a:ea typeface="ＭＳ Ｐゴシック" pitchFamily="34" charset="-128"/>
              </a:rPr>
              <a:t>In addition to social audits and the Calvert ratings, a number of magazines, such as </a:t>
            </a:r>
            <a:r>
              <a:rPr lang="en-US" sz="1100" i="1" dirty="0" smtClean="0">
                <a:latin typeface="Arial" charset="0"/>
                <a:ea typeface="ＭＳ Ｐゴシック" pitchFamily="34" charset="-128"/>
              </a:rPr>
              <a:t>Fortune</a:t>
            </a:r>
            <a:r>
              <a:rPr lang="en-US" sz="1100" dirty="0" smtClean="0">
                <a:latin typeface="Arial" charset="0"/>
                <a:ea typeface="ＭＳ Ｐゴシック" pitchFamily="34" charset="-128"/>
              </a:rPr>
              <a:t>, publish lists of admired companies each year. </a:t>
            </a:r>
          </a:p>
          <a:p>
            <a:pPr marL="9525" indent="0" eaLnBrk="1" hangingPunct="1">
              <a:lnSpc>
                <a:spcPct val="80000"/>
              </a:lnSpc>
              <a:spcBef>
                <a:spcPct val="0"/>
              </a:spcBef>
              <a:buFont typeface="Arial" charset="0"/>
              <a:buNone/>
            </a:pPr>
            <a:endParaRPr lang="en-US" sz="1100" dirty="0" smtClean="0">
              <a:latin typeface="Arial" charset="0"/>
              <a:ea typeface="ＭＳ Ｐゴシック" pitchFamily="34" charset="-128"/>
            </a:endParaRPr>
          </a:p>
          <a:p>
            <a:pPr marL="9525" indent="0" eaLnBrk="1" hangingPunct="1">
              <a:lnSpc>
                <a:spcPct val="80000"/>
              </a:lnSpc>
              <a:spcBef>
                <a:spcPct val="0"/>
              </a:spcBef>
              <a:buFont typeface="Arial" charset="0"/>
              <a:buNone/>
            </a:pPr>
            <a:r>
              <a:rPr lang="en-US" sz="1100" dirty="0" smtClean="0">
                <a:latin typeface="Arial" charset="0"/>
                <a:ea typeface="ＭＳ Ｐゴシック" pitchFamily="34" charset="-128"/>
              </a:rPr>
              <a:t>Many companies participate in </a:t>
            </a:r>
            <a:r>
              <a:rPr lang="en-US" sz="1100" b="1" dirty="0" smtClean="0">
                <a:latin typeface="Arial" charset="0"/>
                <a:ea typeface="ＭＳ Ｐゴシック" pitchFamily="34" charset="-128"/>
              </a:rPr>
              <a:t>corporate philanthropy</a:t>
            </a:r>
            <a:r>
              <a:rPr lang="en-US" sz="1100" dirty="0" smtClean="0">
                <a:latin typeface="Arial" charset="0"/>
                <a:ea typeface="ＭＳ Ｐゴシック" pitchFamily="34" charset="-128"/>
              </a:rPr>
              <a:t>, donating some of their profits or resources to charitable organizations. The Bill and Melinda Gates Foundation (picture) has addressed issues of global infant survival rates, a vaccine for malaria, and public access to technology through a $40 billion endowment.</a:t>
            </a:r>
          </a:p>
          <a:p>
            <a:pPr marL="9525" indent="0" eaLnBrk="1" hangingPunct="1">
              <a:lnSpc>
                <a:spcPct val="80000"/>
              </a:lnSpc>
              <a:spcBef>
                <a:spcPct val="0"/>
              </a:spcBef>
              <a:buFont typeface="Arial" charset="0"/>
              <a:buNone/>
            </a:pPr>
            <a:endParaRPr lang="en-US" sz="1100" b="1" dirty="0" smtClean="0">
              <a:latin typeface="Arial" charset="0"/>
              <a:ea typeface="ＭＳ Ｐゴシック" pitchFamily="34" charset="-128"/>
            </a:endParaRPr>
          </a:p>
        </p:txBody>
      </p:sp>
      <p:sp>
        <p:nvSpPr>
          <p:cNvPr id="35843" name="Slide Number Placeholder 3"/>
          <p:cNvSpPr>
            <a:spLocks noGrp="1"/>
          </p:cNvSpPr>
          <p:nvPr>
            <p:ph type="sldNum" sz="quarter" idx="5"/>
          </p:nvPr>
        </p:nvSpPr>
        <p:spPr bwMode="auto">
          <a:ln>
            <a:miter lim="800000"/>
            <a:headEnd/>
            <a:tailEnd/>
          </a:ln>
        </p:spPr>
        <p:txBody>
          <a:bodyPr/>
          <a:lstStyle/>
          <a:p>
            <a:pPr>
              <a:defRPr/>
            </a:pPr>
            <a:fld id="{63D4B2C3-BFED-4BF3-A94C-C15A90AF5B2E}"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extLst/>
        </p:spPr>
        <p:txBody>
          <a:bodyPr/>
          <a:lstStyle/>
          <a:p>
            <a:pPr marL="273050" lvl="1" indent="-157163" eaLnBrk="1" hangingPunct="1">
              <a:lnSpc>
                <a:spcPct val="90000"/>
              </a:lnSpc>
              <a:spcBef>
                <a:spcPct val="0"/>
              </a:spcBef>
              <a:buFont typeface="Arial" charset="0"/>
              <a:buNone/>
              <a:defRPr/>
            </a:pPr>
            <a:r>
              <a:rPr lang="en-US" sz="1100" b="1" dirty="0" smtClean="0">
                <a:latin typeface="Arial" charset="0"/>
                <a:ea typeface="ＭＳ Ｐゴシック" pitchFamily="34" charset="-128"/>
              </a:rPr>
              <a:t>Learning Objective 6</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What challenges does a company face in balancing the demands of social responsibility with successful business practices?</a:t>
            </a:r>
          </a:p>
          <a:p>
            <a:pPr marL="273050" lvl="1" indent="-157163" eaLnBrk="1" hangingPunct="1">
              <a:lnSpc>
                <a:spcPct val="90000"/>
              </a:lnSpc>
              <a:spcBef>
                <a:spcPct val="0"/>
              </a:spcBef>
              <a:defRPr/>
            </a:pPr>
            <a:endParaRPr lang="en-US" sz="1100" dirty="0" smtClean="0">
              <a:latin typeface="Arial" charset="0"/>
              <a:ea typeface="ＭＳ Ｐゴシック" pitchFamily="34" charset="-128"/>
            </a:endParaRPr>
          </a:p>
          <a:p>
            <a:pPr marL="115887" lvl="1"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Consider the dilemma facing companies that produce very unique products, </a:t>
            </a:r>
            <a:r>
              <a:rPr lang="en-US" sz="1100" dirty="0" smtClean="0">
                <a:latin typeface="Arial" charset="0"/>
                <a:ea typeface="ＭＳ Ｐゴシック" pitchFamily="34" charset="-128"/>
              </a:rPr>
              <a:t>such as pharmaceutical </a:t>
            </a:r>
            <a:r>
              <a:rPr lang="en-US" sz="1100" dirty="0" smtClean="0">
                <a:latin typeface="Arial" charset="0"/>
                <a:ea typeface="ＭＳ Ｐゴシック" pitchFamily="34" charset="-128"/>
              </a:rPr>
              <a:t>companies that develop medications to treat AIDS. What is their moral and ethical obligation with regard to the AIDS pandemic in sub-Saharan Africa?</a:t>
            </a:r>
          </a:p>
          <a:p>
            <a:pPr marL="115887" lvl="1"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115887" lvl="1"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Intel has been able to generate substantial profits while reducing emissions and providing a broad range of benefits to employees, including covering </a:t>
            </a:r>
            <a:r>
              <a:rPr lang="en-US" sz="1100" dirty="0" smtClean="0">
                <a:latin typeface="Arial" charset="0"/>
                <a:ea typeface="ＭＳ Ｐゴシック" pitchFamily="34" charset="-128"/>
              </a:rPr>
              <a:t>same-sex </a:t>
            </a:r>
            <a:r>
              <a:rPr lang="en-US" sz="1100" dirty="0" smtClean="0">
                <a:latin typeface="Arial" charset="0"/>
                <a:ea typeface="ＭＳ Ｐゴシック" pitchFamily="34" charset="-128"/>
              </a:rPr>
              <a:t>partners.</a:t>
            </a:r>
          </a:p>
          <a:p>
            <a:pPr lvl="3" indent="-157163"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p:txBody>
      </p:sp>
      <p:sp>
        <p:nvSpPr>
          <p:cNvPr id="37891" name="Slide Number Placeholder 3"/>
          <p:cNvSpPr>
            <a:spLocks noGrp="1"/>
          </p:cNvSpPr>
          <p:nvPr>
            <p:ph type="sldNum" sz="quarter" idx="5"/>
          </p:nvPr>
        </p:nvSpPr>
        <p:spPr bwMode="auto">
          <a:ln>
            <a:miter lim="800000"/>
            <a:headEnd/>
            <a:tailEnd/>
          </a:ln>
        </p:spPr>
        <p:txBody>
          <a:bodyPr/>
          <a:lstStyle/>
          <a:p>
            <a:pPr>
              <a:defRPr/>
            </a:pPr>
            <a:fld id="{9514D5B9-B817-4E05-B6B4-7840C8D5A436}"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eaLnBrk="1" hangingPunct="1">
              <a:lnSpc>
                <a:spcPct val="90000"/>
              </a:lnSpc>
              <a:spcBef>
                <a:spcPct val="0"/>
              </a:spcBef>
            </a:pPr>
            <a:r>
              <a:rPr lang="en-US" sz="1100" b="1" smtClean="0">
                <a:latin typeface="Arial" charset="0"/>
                <a:ea typeface="ＭＳ Ｐゴシック" pitchFamily="34" charset="-128"/>
              </a:rPr>
              <a:t>Environmentally</a:t>
            </a:r>
            <a:r>
              <a:rPr lang="en-US" sz="1100" smtClean="0">
                <a:latin typeface="Arial" charset="0"/>
                <a:ea typeface="ＭＳ Ｐゴシック" pitchFamily="34" charset="-128"/>
              </a:rPr>
              <a:t>, how businesses operate has both local and global effects. </a:t>
            </a:r>
          </a:p>
          <a:p>
            <a:pPr eaLnBrk="1" hangingPunct="1">
              <a:lnSpc>
                <a:spcPct val="90000"/>
              </a:lnSpc>
              <a:spcBef>
                <a:spcPct val="0"/>
              </a:spcBef>
              <a:buFont typeface="Arial" charset="0"/>
              <a:buNone/>
            </a:pPr>
            <a:endParaRPr lang="en-US" sz="1100" smtClean="0">
              <a:latin typeface="Arial" charset="0"/>
              <a:ea typeface="ＭＳ Ｐゴシック" pitchFamily="34" charset="-128"/>
            </a:endParaRPr>
          </a:p>
          <a:p>
            <a:pPr eaLnBrk="1" hangingPunct="1">
              <a:lnSpc>
                <a:spcPct val="90000"/>
              </a:lnSpc>
              <a:spcBef>
                <a:spcPct val="0"/>
              </a:spcBef>
            </a:pPr>
            <a:r>
              <a:rPr lang="en-US" sz="1100" b="1" smtClean="0">
                <a:latin typeface="Arial" charset="0"/>
                <a:ea typeface="ＭＳ Ｐゴシック" pitchFamily="34" charset="-128"/>
              </a:rPr>
              <a:t>Economically</a:t>
            </a:r>
            <a:r>
              <a:rPr lang="en-US" sz="1100" smtClean="0">
                <a:latin typeface="Arial" charset="0"/>
                <a:ea typeface="ＭＳ Ｐゴシック" pitchFamily="34" charset="-128"/>
              </a:rPr>
              <a:t>, if a company behaves in an irresponsible way, it can have negative effects on consumers and stakeholders alike.</a:t>
            </a:r>
          </a:p>
          <a:p>
            <a:pPr eaLnBrk="1" hangingPunct="1">
              <a:lnSpc>
                <a:spcPct val="90000"/>
              </a:lnSpc>
              <a:spcBef>
                <a:spcPct val="0"/>
              </a:spcBef>
            </a:pPr>
            <a:endParaRPr lang="en-US" sz="1100" smtClean="0">
              <a:latin typeface="Arial" charset="0"/>
              <a:ea typeface="ＭＳ Ｐゴシック" pitchFamily="34" charset="-128"/>
            </a:endParaRPr>
          </a:p>
          <a:p>
            <a:pPr eaLnBrk="1" hangingPunct="1">
              <a:lnSpc>
                <a:spcPct val="90000"/>
              </a:lnSpc>
              <a:spcBef>
                <a:spcPct val="0"/>
              </a:spcBef>
            </a:pPr>
            <a:r>
              <a:rPr lang="en-US" sz="1100" smtClean="0">
                <a:latin typeface="Arial" charset="0"/>
                <a:ea typeface="ＭＳ Ｐゴシック" pitchFamily="34" charset="-128"/>
              </a:rPr>
              <a:t>For </a:t>
            </a:r>
            <a:r>
              <a:rPr lang="en-US" sz="1100" b="1" smtClean="0">
                <a:latin typeface="Arial" charset="0"/>
                <a:ea typeface="ＭＳ Ｐゴシック" pitchFamily="34" charset="-128"/>
              </a:rPr>
              <a:t>employees’ morale</a:t>
            </a:r>
            <a:r>
              <a:rPr lang="en-US" sz="1100" smtClean="0">
                <a:latin typeface="Arial" charset="0"/>
                <a:ea typeface="ＭＳ Ｐゴシック" pitchFamily="34" charset="-128"/>
              </a:rPr>
              <a:t>, the potential for advancement, the day-to-day work environment, and the overall sense of purpose and value are affected by the degree to which the company practices sound CSR. The ethical culture of a company and its leadership have an effect on its workers every day.</a:t>
            </a:r>
          </a:p>
          <a:p>
            <a:pPr lvl="3" eaLnBrk="1" hangingPunct="1">
              <a:lnSpc>
                <a:spcPct val="90000"/>
              </a:lnSpc>
              <a:spcBef>
                <a:spcPct val="0"/>
              </a:spcBef>
              <a:buFontTx/>
              <a:buChar char="o"/>
            </a:pPr>
            <a:r>
              <a:rPr lang="en-US" sz="1100" smtClean="0">
                <a:latin typeface="Arial" charset="0"/>
                <a:ea typeface="ＭＳ Ｐゴシック" pitchFamily="34" charset="-128"/>
              </a:rPr>
              <a:t>It is important that individuals find a company with a CSR philosophy that matches their ideas. Employees will have higher morale with such a match.</a:t>
            </a:r>
          </a:p>
          <a:p>
            <a:pPr lvl="3" eaLnBrk="1" hangingPunct="1">
              <a:lnSpc>
                <a:spcPct val="90000"/>
              </a:lnSpc>
              <a:spcBef>
                <a:spcPct val="0"/>
              </a:spcBef>
              <a:buFontTx/>
              <a:buChar char="o"/>
            </a:pPr>
            <a:r>
              <a:rPr lang="en-US" sz="1100" smtClean="0">
                <a:latin typeface="Arial" charset="0"/>
                <a:ea typeface="ＭＳ Ｐゴシック" pitchFamily="34" charset="-128"/>
              </a:rPr>
              <a:t>Information about a company’s CSR policy can be found on its Web site, in company literature, in conversations during interviews, and even on personality tests conducted during the interview process, when the company is determining whether the candidate’s personality matches the company’s.</a:t>
            </a:r>
          </a:p>
          <a:p>
            <a:pPr lvl="3" eaLnBrk="1" hangingPunct="1">
              <a:lnSpc>
                <a:spcPct val="90000"/>
              </a:lnSpc>
              <a:spcBef>
                <a:spcPct val="0"/>
              </a:spcBef>
              <a:buFont typeface="Arial" charset="0"/>
              <a:buNone/>
            </a:pPr>
            <a:endParaRPr lang="en-US" sz="1100" smtClean="0">
              <a:latin typeface="Arial" charset="0"/>
              <a:ea typeface="ＭＳ Ｐゴシック" pitchFamily="34" charset="-128"/>
            </a:endParaRPr>
          </a:p>
        </p:txBody>
      </p:sp>
      <p:sp>
        <p:nvSpPr>
          <p:cNvPr id="39939" name="Slide Number Placeholder 3"/>
          <p:cNvSpPr>
            <a:spLocks noGrp="1"/>
          </p:cNvSpPr>
          <p:nvPr>
            <p:ph type="sldNum" sz="quarter" idx="5"/>
          </p:nvPr>
        </p:nvSpPr>
        <p:spPr bwMode="auto">
          <a:ln>
            <a:miter lim="800000"/>
            <a:headEnd/>
            <a:tailEnd/>
          </a:ln>
        </p:spPr>
        <p:txBody>
          <a:bodyPr/>
          <a:lstStyle/>
          <a:p>
            <a:pPr>
              <a:defRPr/>
            </a:pPr>
            <a:fld id="{AA5FB120-1DC5-4941-845A-F23DDAF1D926}"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extLst/>
        </p:spPr>
        <p:txBody>
          <a:bodyPr/>
          <a:lstStyle/>
          <a:p>
            <a:pPr marL="11112"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Can you affect how businesses operate ethically? Yes, you can.</a:t>
            </a:r>
          </a:p>
          <a:p>
            <a:pPr marL="11112"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eaLnBrk="1" hangingPunct="1">
              <a:lnSpc>
                <a:spcPct val="90000"/>
              </a:lnSpc>
              <a:spcBef>
                <a:spcPct val="0"/>
              </a:spcBef>
              <a:defRPr/>
            </a:pPr>
            <a:r>
              <a:rPr lang="en-US" sz="1100" dirty="0" smtClean="0">
                <a:latin typeface="Arial" charset="0"/>
                <a:ea typeface="ＭＳ Ｐゴシック" pitchFamily="34" charset="-128"/>
              </a:rPr>
              <a:t>In addition to contributing by means of your own personal conduct, your choices about where and on what to spend your money greatly influence corporate behavior. Companies survive only because consumers buy their products or use their services. If you don’t believe in a company’s ethics, you can take your business elsewhere. </a:t>
            </a: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eaLnBrk="1" hangingPunct="1">
              <a:lnSpc>
                <a:spcPct val="90000"/>
              </a:lnSpc>
              <a:spcBef>
                <a:spcPct val="0"/>
              </a:spcBef>
              <a:defRPr/>
            </a:pPr>
            <a:r>
              <a:rPr lang="en-US" sz="1100" b="1" dirty="0" smtClean="0">
                <a:latin typeface="Arial" charset="0"/>
                <a:ea typeface="ＭＳ Ｐゴシック" pitchFamily="34" charset="-128"/>
              </a:rPr>
              <a:t>Socially responsible investing </a:t>
            </a:r>
            <a:r>
              <a:rPr lang="en-US" sz="1100" dirty="0" smtClean="0">
                <a:latin typeface="Arial" charset="0"/>
                <a:ea typeface="ＭＳ Ｐゴシック" pitchFamily="34" charset="-128"/>
              </a:rPr>
              <a:t>is investing only in companies that have met a certain standard of corporate social responsibility.</a:t>
            </a: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eaLnBrk="1" hangingPunct="1">
              <a:lnSpc>
                <a:spcPct val="90000"/>
              </a:lnSpc>
              <a:spcBef>
                <a:spcPct val="0"/>
              </a:spcBef>
              <a:defRPr/>
            </a:pPr>
            <a:r>
              <a:rPr lang="en-US" sz="1100" dirty="0" smtClean="0">
                <a:latin typeface="Arial" charset="0"/>
                <a:ea typeface="ＭＳ Ｐゴシック" pitchFamily="34" charset="-128"/>
              </a:rPr>
              <a:t>By agreeing to work for a company, you’re saying that you agree with its mission and ethics.</a:t>
            </a: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p:txBody>
      </p:sp>
      <p:sp>
        <p:nvSpPr>
          <p:cNvPr id="41987" name="Slide Number Placeholder 3"/>
          <p:cNvSpPr>
            <a:spLocks noGrp="1"/>
          </p:cNvSpPr>
          <p:nvPr>
            <p:ph type="sldNum" sz="quarter" idx="5"/>
          </p:nvPr>
        </p:nvSpPr>
        <p:spPr bwMode="auto">
          <a:ln>
            <a:miter lim="800000"/>
            <a:headEnd/>
            <a:tailEnd/>
          </a:ln>
        </p:spPr>
        <p:txBody>
          <a:bodyPr/>
          <a:lstStyle/>
          <a:p>
            <a:pPr>
              <a:defRPr/>
            </a:pPr>
            <a:fld id="{4169CB24-1461-42F9-89B8-22F63A7913DD}" type="slidenum">
              <a:rPr lang="en-US" smtClean="0"/>
              <a:pPr>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extLst/>
        </p:spPr>
        <p:txBody>
          <a:bodyPr/>
          <a:lstStyle/>
          <a:p>
            <a:pPr eaLnBrk="1" hangingPunct="1">
              <a:spcBef>
                <a:spcPct val="0"/>
              </a:spcBef>
              <a:buFont typeface="Arial" charset="0"/>
              <a:buNone/>
              <a:defRPr/>
            </a:pPr>
            <a:r>
              <a:rPr lang="en-US" sz="1100" b="1" dirty="0" smtClean="0">
                <a:latin typeface="Arial" charset="0"/>
                <a:ea typeface="ＭＳ Ｐゴシック" pitchFamily="34" charset="-128"/>
              </a:rPr>
              <a:t>Learning Objective 7</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What </a:t>
            </a:r>
            <a:r>
              <a:rPr lang="en-US" sz="1100" b="0" dirty="0" smtClean="0">
                <a:latin typeface="Arial" charset="0"/>
                <a:ea typeface="ＭＳ Ｐゴシック" pitchFamily="34" charset="-128"/>
              </a:rPr>
              <a:t>is legal compliance, and how does it affect ethical conduct?</a:t>
            </a:r>
          </a:p>
          <a:p>
            <a:pPr marL="11112" indent="0" eaLnBrk="1" hangingPunct="1">
              <a:spcBef>
                <a:spcPct val="0"/>
              </a:spcBef>
              <a:buFont typeface="Arial" charset="0"/>
              <a:buNone/>
              <a:defRPr/>
            </a:pPr>
            <a:endParaRPr lang="en-US" sz="1100" b="1" dirty="0" smtClean="0">
              <a:latin typeface="Arial" charset="0"/>
              <a:ea typeface="ＭＳ Ｐゴシック" pitchFamily="34" charset="-128"/>
            </a:endParaRPr>
          </a:p>
          <a:p>
            <a:pPr marL="11112" indent="0" eaLnBrk="1" hangingPunct="1">
              <a:spcBef>
                <a:spcPct val="0"/>
              </a:spcBef>
              <a:buFont typeface="Arial" charset="0"/>
              <a:buNone/>
              <a:defRPr/>
            </a:pPr>
            <a:r>
              <a:rPr lang="en-US" sz="1100" dirty="0" smtClean="0">
                <a:latin typeface="Arial" charset="0"/>
                <a:ea typeface="ＭＳ Ｐゴシック" pitchFamily="34" charset="-128"/>
              </a:rPr>
              <a:t>When enough people feel that a particular ethical standard is important, it eventually becomes law. These </a:t>
            </a:r>
            <a:r>
              <a:rPr lang="en-US" sz="1100" dirty="0" smtClean="0">
                <a:latin typeface="Arial" charset="0"/>
                <a:ea typeface="ＭＳ Ｐゴシック" pitchFamily="34" charset="-128"/>
              </a:rPr>
              <a:t>laws </a:t>
            </a:r>
            <a:r>
              <a:rPr lang="en-US" sz="1100" dirty="0" smtClean="0">
                <a:latin typeface="Arial" charset="0"/>
                <a:ea typeface="ＭＳ Ｐゴシック" pitchFamily="34" charset="-128"/>
              </a:rPr>
              <a:t>may relate to a particular product or industry. For example, the USDA has created stringent guidelines about what can be labeled as organic.</a:t>
            </a:r>
          </a:p>
          <a:p>
            <a:pPr marL="11112" indent="0" eaLnBrk="1" hangingPunct="1">
              <a:spcBef>
                <a:spcPct val="0"/>
              </a:spcBef>
              <a:buFont typeface="Arial" charset="0"/>
              <a:buNone/>
              <a:defRPr/>
            </a:pPr>
            <a:endParaRPr lang="en-US" sz="1100" b="1" dirty="0" smtClean="0">
              <a:latin typeface="Arial" charset="0"/>
              <a:ea typeface="ＭＳ Ｐゴシック" pitchFamily="34" charset="-128"/>
            </a:endParaRPr>
          </a:p>
          <a:p>
            <a:pPr marL="11112" indent="0" eaLnBrk="1" hangingPunct="1">
              <a:spcBef>
                <a:spcPct val="0"/>
              </a:spcBef>
              <a:buFont typeface="Arial" charset="0"/>
              <a:buNone/>
              <a:defRPr/>
            </a:pPr>
            <a:r>
              <a:rPr lang="en-US" sz="1100" b="1" dirty="0" smtClean="0">
                <a:latin typeface="Arial" charset="0"/>
                <a:ea typeface="ＭＳ Ｐゴシック" pitchFamily="34" charset="-128"/>
              </a:rPr>
              <a:t>Legal compliance</a:t>
            </a:r>
            <a:r>
              <a:rPr lang="en-US" sz="1100" dirty="0" smtClean="0">
                <a:latin typeface="Arial" charset="0"/>
                <a:ea typeface="ＭＳ Ｐゴシック" pitchFamily="34" charset="-128"/>
              </a:rPr>
              <a:t> refers to conducting a business within the boundaries of all the legal regulations of that industry.</a:t>
            </a:r>
          </a:p>
          <a:p>
            <a:pPr marL="11112" indent="0" eaLnBrk="1" hangingPunct="1">
              <a:spcBef>
                <a:spcPct val="0"/>
              </a:spcBef>
              <a:buFont typeface="Arial" charset="0"/>
              <a:buNone/>
              <a:defRPr/>
            </a:pPr>
            <a:endParaRPr lang="en-US" sz="1100" dirty="0" smtClean="0">
              <a:latin typeface="Arial" charset="0"/>
              <a:ea typeface="ＭＳ Ｐゴシック" pitchFamily="34" charset="-128"/>
            </a:endParaRPr>
          </a:p>
          <a:p>
            <a:pPr marL="11112" indent="0" eaLnBrk="1" hangingPunct="1">
              <a:spcBef>
                <a:spcPct val="0"/>
              </a:spcBef>
              <a:buFont typeface="Arial" charset="0"/>
              <a:buNone/>
              <a:defRPr/>
            </a:pPr>
            <a:r>
              <a:rPr lang="en-US" sz="1100" dirty="0" smtClean="0">
                <a:latin typeface="Arial" charset="0"/>
                <a:ea typeface="ＭＳ Ｐゴシック" pitchFamily="34" charset="-128"/>
              </a:rPr>
              <a:t>Government agencies </a:t>
            </a:r>
            <a:r>
              <a:rPr lang="en-US" sz="1100" dirty="0" smtClean="0">
                <a:latin typeface="Arial" charset="0"/>
                <a:ea typeface="ＭＳ Ｐゴシック" pitchFamily="34" charset="-128"/>
              </a:rPr>
              <a:t>such as the </a:t>
            </a:r>
            <a:r>
              <a:rPr lang="en-US" sz="1100" dirty="0" smtClean="0">
                <a:latin typeface="Arial" charset="0"/>
                <a:ea typeface="ＭＳ Ｐゴシック" pitchFamily="34" charset="-128"/>
              </a:rPr>
              <a:t>Equal Employment Opportunity Commission and the Securities and Exchange Commission provide guidance to companies to help them maintain legal compliance. </a:t>
            </a:r>
          </a:p>
          <a:p>
            <a:pPr marL="115887" lvl="1" indent="0" eaLnBrk="1" hangingPunct="1">
              <a:spcBef>
                <a:spcPct val="0"/>
              </a:spcBef>
              <a:buFont typeface="Arial" charset="0"/>
              <a:buNone/>
              <a:defRPr/>
            </a:pPr>
            <a:endParaRPr lang="en-US" sz="1100" dirty="0" smtClean="0">
              <a:latin typeface="Arial" charset="0"/>
              <a:ea typeface="ＭＳ Ｐゴシック" pitchFamily="34" charset="-128"/>
            </a:endParaRPr>
          </a:p>
        </p:txBody>
      </p:sp>
      <p:sp>
        <p:nvSpPr>
          <p:cNvPr id="44035" name="Slide Number Placeholder 3"/>
          <p:cNvSpPr>
            <a:spLocks noGrp="1"/>
          </p:cNvSpPr>
          <p:nvPr>
            <p:ph type="sldNum" sz="quarter" idx="5"/>
          </p:nvPr>
        </p:nvSpPr>
        <p:spPr bwMode="auto">
          <a:ln>
            <a:miter lim="800000"/>
            <a:headEnd/>
            <a:tailEnd/>
          </a:ln>
        </p:spPr>
        <p:txBody>
          <a:bodyPr/>
          <a:lstStyle/>
          <a:p>
            <a:pPr>
              <a:defRPr/>
            </a:pPr>
            <a:fld id="{58EEDA7F-FA78-486A-AF74-4E8D883579BC}"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marL="9525" indent="0" eaLnBrk="1" hangingPunct="1">
              <a:lnSpc>
                <a:spcPct val="90000"/>
              </a:lnSpc>
              <a:spcBef>
                <a:spcPct val="0"/>
              </a:spcBef>
              <a:buFont typeface="Arial" charset="0"/>
              <a:buNone/>
            </a:pPr>
            <a:r>
              <a:rPr lang="en-US" sz="1100" dirty="0" smtClean="0">
                <a:latin typeface="Arial" charset="0"/>
                <a:ea typeface="ＭＳ Ｐゴシック" pitchFamily="34" charset="-128"/>
              </a:rPr>
              <a:t>At one time, Enron employed 21,000 people in more than 40 countries and was in the top 25 of </a:t>
            </a:r>
            <a:r>
              <a:rPr lang="en-US" sz="1100" i="1" dirty="0" smtClean="0">
                <a:latin typeface="Arial" charset="0"/>
                <a:ea typeface="ＭＳ Ｐゴシック" pitchFamily="34" charset="-128"/>
              </a:rPr>
              <a:t>Fortune</a:t>
            </a:r>
            <a:r>
              <a:rPr lang="en-US" sz="1100" dirty="0" smtClean="0">
                <a:latin typeface="Arial" charset="0"/>
                <a:ea typeface="ＭＳ Ｐゴシック" pitchFamily="34" charset="-128"/>
              </a:rPr>
              <a:t>’s 100 Best Companies To Work For.</a:t>
            </a:r>
          </a:p>
          <a:p>
            <a:pPr marL="9525" indent="0" eaLnBrk="1" hangingPunct="1">
              <a:lnSpc>
                <a:spcPct val="90000"/>
              </a:lnSpc>
              <a:spcBef>
                <a:spcPct val="0"/>
              </a:spcBef>
              <a:buFont typeface="Arial" charset="0"/>
              <a:buNone/>
            </a:pPr>
            <a:endParaRPr lang="en-US" sz="1100" dirty="0" smtClean="0">
              <a:latin typeface="Arial" charset="0"/>
              <a:ea typeface="ＭＳ Ｐゴシック" pitchFamily="34" charset="-128"/>
            </a:endParaRPr>
          </a:p>
          <a:p>
            <a:pPr marL="9525" indent="0" eaLnBrk="1" hangingPunct="1">
              <a:lnSpc>
                <a:spcPct val="90000"/>
              </a:lnSpc>
              <a:spcBef>
                <a:spcPct val="0"/>
              </a:spcBef>
              <a:buFont typeface="Arial" charset="0"/>
              <a:buNone/>
            </a:pPr>
            <a:r>
              <a:rPr lang="en-US" sz="1100" dirty="0" smtClean="0">
                <a:latin typeface="Arial" charset="0"/>
                <a:ea typeface="ＭＳ Ｐゴシック" pitchFamily="34" charset="-128"/>
              </a:rPr>
              <a:t>Enron’s published value statements included respect, integrity, and excellence. However, by October 2001, it became evident that the company had hid debts totaling more than $1 billion to inflate its stock price and had manipulated the Texas and California power markets. It had also bribed foreign governments to win contracts abroad. </a:t>
            </a:r>
          </a:p>
          <a:p>
            <a:pPr marL="0" lvl="1" indent="0" eaLnBrk="1" hangingPunct="1">
              <a:lnSpc>
                <a:spcPct val="90000"/>
              </a:lnSpc>
              <a:spcBef>
                <a:spcPct val="0"/>
              </a:spcBef>
              <a:buFont typeface="Arial" charset="0"/>
              <a:buNone/>
            </a:pPr>
            <a:endParaRPr lang="en-US" sz="1100" dirty="0" smtClean="0">
              <a:latin typeface="Arial" charset="0"/>
              <a:ea typeface="ＭＳ Ｐゴシック" pitchFamily="34" charset="-128"/>
            </a:endParaRPr>
          </a:p>
          <a:p>
            <a:pPr marL="9525" indent="0" eaLnBrk="1" hangingPunct="1">
              <a:lnSpc>
                <a:spcPct val="90000"/>
              </a:lnSpc>
              <a:spcBef>
                <a:spcPct val="0"/>
              </a:spcBef>
              <a:buFont typeface="Arial" charset="0"/>
              <a:buNone/>
            </a:pPr>
            <a:r>
              <a:rPr lang="en-US" sz="1100" dirty="0" smtClean="0">
                <a:latin typeface="Arial" charset="0"/>
                <a:ea typeface="ＭＳ Ｐゴシック" pitchFamily="34" charset="-128"/>
              </a:rPr>
              <a:t>Enron went into bankruptcy, founder Kenneth Lay was convicted on 10 counts of fraud and conspiracy, and CEO Jeffrey Skilling was convicted of 18 counts of fraud. Other company officers were charged too.</a:t>
            </a:r>
          </a:p>
          <a:p>
            <a:pPr marL="9525" indent="0" eaLnBrk="1" hangingPunct="1">
              <a:lnSpc>
                <a:spcPct val="90000"/>
              </a:lnSpc>
              <a:spcBef>
                <a:spcPct val="0"/>
              </a:spcBef>
              <a:buFont typeface="Arial" charset="0"/>
              <a:buNone/>
            </a:pPr>
            <a:endParaRPr lang="en-US" sz="1100" dirty="0" smtClean="0">
              <a:latin typeface="Arial" charset="0"/>
              <a:ea typeface="ＭＳ Ｐゴシック" pitchFamily="34" charset="-128"/>
            </a:endParaRPr>
          </a:p>
          <a:p>
            <a:pPr marL="9525" indent="0" eaLnBrk="1" hangingPunct="1">
              <a:lnSpc>
                <a:spcPct val="90000"/>
              </a:lnSpc>
              <a:spcBef>
                <a:spcPct val="0"/>
              </a:spcBef>
              <a:buFont typeface="Arial" charset="0"/>
              <a:buNone/>
            </a:pPr>
            <a:r>
              <a:rPr lang="en-US" sz="1100" dirty="0" smtClean="0">
                <a:latin typeface="Arial" charset="0"/>
                <a:ea typeface="ＭＳ Ｐゴシック" pitchFamily="34" charset="-128"/>
              </a:rPr>
              <a:t>Enron’s auditing firm, Arthur Andersen, was convicted of obstruction of justice for destroying documents relating to Enron’s fraud.</a:t>
            </a:r>
          </a:p>
          <a:p>
            <a:pPr marL="9525" indent="0" eaLnBrk="1" hangingPunct="1">
              <a:lnSpc>
                <a:spcPct val="90000"/>
              </a:lnSpc>
              <a:spcBef>
                <a:spcPct val="0"/>
              </a:spcBef>
              <a:buFont typeface="Arial" charset="0"/>
              <a:buNone/>
            </a:pPr>
            <a:endParaRPr lang="en-US" sz="1100" dirty="0" smtClean="0">
              <a:latin typeface="Arial" charset="0"/>
              <a:ea typeface="ＭＳ Ｐゴシック" pitchFamily="34" charset="-128"/>
            </a:endParaRPr>
          </a:p>
          <a:p>
            <a:pPr marL="9525" indent="0" eaLnBrk="1" hangingPunct="1">
              <a:lnSpc>
                <a:spcPct val="90000"/>
              </a:lnSpc>
              <a:spcBef>
                <a:spcPct val="0"/>
              </a:spcBef>
              <a:buFont typeface="Arial" charset="0"/>
              <a:buNone/>
            </a:pPr>
            <a:r>
              <a:rPr lang="en-US" sz="1100" dirty="0" smtClean="0">
                <a:latin typeface="Arial" charset="0"/>
                <a:ea typeface="ＭＳ Ｐゴシック" pitchFamily="34" charset="-128"/>
              </a:rPr>
              <a:t>To avoid future occurrences such as these, the </a:t>
            </a:r>
            <a:r>
              <a:rPr lang="en-US" sz="1100" b="1" dirty="0" smtClean="0">
                <a:latin typeface="Arial" charset="0"/>
                <a:ea typeface="ＭＳ Ｐゴシック" pitchFamily="34" charset="-128"/>
              </a:rPr>
              <a:t>Sarbanes/Oxley Act </a:t>
            </a:r>
            <a:r>
              <a:rPr lang="en-US" sz="1100" dirty="0" smtClean="0">
                <a:latin typeface="Arial" charset="0"/>
                <a:ea typeface="ＭＳ Ｐゴシック" pitchFamily="34" charset="-128"/>
              </a:rPr>
              <a:t>was created. Under this act, CEOs are required to verify their companies’ financial statements and vouch for their accuracy with the Securities and Exchange Commission. </a:t>
            </a:r>
          </a:p>
        </p:txBody>
      </p:sp>
      <p:sp>
        <p:nvSpPr>
          <p:cNvPr id="46083" name="Slide Number Placeholder 3"/>
          <p:cNvSpPr>
            <a:spLocks noGrp="1"/>
          </p:cNvSpPr>
          <p:nvPr>
            <p:ph type="sldNum" sz="quarter" idx="5"/>
          </p:nvPr>
        </p:nvSpPr>
        <p:spPr bwMode="auto">
          <a:ln>
            <a:miter lim="800000"/>
            <a:headEnd/>
            <a:tailEnd/>
          </a:ln>
        </p:spPr>
        <p:txBody>
          <a:bodyPr/>
          <a:lstStyle/>
          <a:p>
            <a:pPr>
              <a:defRPr/>
            </a:pPr>
            <a:fld id="{1CB1FFFC-CAEE-4C0C-A0C6-E12FFD94CA5B}"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p:spPr>
        <p:txBody>
          <a:bodyPr/>
          <a:lstStyle/>
          <a:p>
            <a:pPr eaLnBrk="1" hangingPunct="1">
              <a:lnSpc>
                <a:spcPct val="90000"/>
              </a:lnSpc>
              <a:spcBef>
                <a:spcPct val="0"/>
              </a:spcBef>
              <a:buFont typeface="Arial" charset="0"/>
              <a:buNone/>
              <a:defRPr/>
            </a:pPr>
            <a:r>
              <a:rPr lang="en-US" sz="1100" b="1" dirty="0" smtClean="0">
                <a:latin typeface="Arial" charset="0"/>
                <a:ea typeface="ＭＳ Ｐゴシック" pitchFamily="34" charset="-128"/>
              </a:rPr>
              <a:t>Learning Objective 8</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What strategies can a company use to recover from ethical lapses?</a:t>
            </a:r>
          </a:p>
          <a:p>
            <a:pPr eaLnBrk="1" hangingPunct="1">
              <a:lnSpc>
                <a:spcPct val="90000"/>
              </a:lnSpc>
              <a:spcBef>
                <a:spcPct val="0"/>
              </a:spcBef>
              <a:defRPr/>
            </a:pPr>
            <a:endParaRPr lang="en-US" sz="1100" dirty="0" smtClean="0">
              <a:latin typeface="Arial" charset="0"/>
              <a:ea typeface="ＭＳ Ｐゴシック" pitchFamily="34" charset="-128"/>
            </a:endParaRPr>
          </a:p>
          <a:p>
            <a:pPr marL="11112"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A </a:t>
            </a:r>
            <a:r>
              <a:rPr lang="en-US" sz="1100" b="1" dirty="0" smtClean="0">
                <a:latin typeface="Arial" charset="0"/>
                <a:ea typeface="ＭＳ Ｐゴシック" pitchFamily="34" charset="-128"/>
              </a:rPr>
              <a:t>whistle-blower</a:t>
            </a:r>
            <a:r>
              <a:rPr lang="en-US" sz="1100" dirty="0" smtClean="0">
                <a:latin typeface="Arial" charset="0"/>
                <a:ea typeface="ＭＳ Ｐゴシック" pitchFamily="34" charset="-128"/>
              </a:rPr>
              <a:t> is an employee who reports misconduct, most often to an authority outside the firm. Famous examples from the text include:</a:t>
            </a:r>
          </a:p>
          <a:p>
            <a:pPr eaLnBrk="1" hangingPunct="1">
              <a:lnSpc>
                <a:spcPct val="90000"/>
              </a:lnSpc>
              <a:spcBef>
                <a:spcPct val="0"/>
              </a:spcBef>
              <a:buFontTx/>
              <a:buChar char="o"/>
              <a:defRPr/>
            </a:pPr>
            <a:r>
              <a:rPr lang="en-US" sz="1100" dirty="0" smtClean="0">
                <a:latin typeface="Arial" charset="0"/>
                <a:ea typeface="ＭＳ Ｐゴシック" pitchFamily="34" charset="-128"/>
              </a:rPr>
              <a:t>Jeffrey Wigand, a vice president of a tobacco company, who revealed on </a:t>
            </a:r>
            <a:r>
              <a:rPr lang="en-US" sz="1100" i="1" dirty="0" smtClean="0">
                <a:latin typeface="Arial" charset="0"/>
                <a:ea typeface="ＭＳ Ｐゴシック" pitchFamily="34" charset="-128"/>
              </a:rPr>
              <a:t>60 Minutes</a:t>
            </a:r>
            <a:r>
              <a:rPr lang="en-US" sz="1100" dirty="0" smtClean="0">
                <a:latin typeface="Arial" charset="0"/>
                <a:ea typeface="ＭＳ Ｐゴシック" pitchFamily="34" charset="-128"/>
              </a:rPr>
              <a:t> in 1996 that his company was deliberately manipulating the effect of nicotine in its cigarettes to promote addiction.</a:t>
            </a:r>
          </a:p>
          <a:p>
            <a:pPr eaLnBrk="1" hangingPunct="1">
              <a:lnSpc>
                <a:spcPct val="90000"/>
              </a:lnSpc>
              <a:spcBef>
                <a:spcPct val="0"/>
              </a:spcBef>
              <a:buFontTx/>
              <a:buChar char="o"/>
              <a:defRPr/>
            </a:pPr>
            <a:r>
              <a:rPr lang="en-US" sz="1100" dirty="0" smtClean="0">
                <a:latin typeface="Arial" charset="0"/>
                <a:ea typeface="ＭＳ Ｐゴシック" pitchFamily="34" charset="-128"/>
              </a:rPr>
              <a:t>Sergeant Joseph Darby, who sent an anonymous note and a set of images to the U.S. Army Criminal Investigation Command of the abuse taking place at Abu Ghraib prison in Iraq.</a:t>
            </a:r>
          </a:p>
          <a:p>
            <a:pPr lvl="3"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11112"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Companies that are attempting to recover from scandal often follow some common strategies:</a:t>
            </a:r>
          </a:p>
          <a:p>
            <a:pPr eaLnBrk="1" hangingPunct="1">
              <a:lnSpc>
                <a:spcPct val="90000"/>
              </a:lnSpc>
              <a:spcBef>
                <a:spcPct val="0"/>
              </a:spcBef>
              <a:buFont typeface="Arial" charset="0"/>
              <a:buAutoNum type="arabicPeriod"/>
              <a:defRPr/>
            </a:pPr>
            <a:r>
              <a:rPr lang="en-US" sz="1100" dirty="0" smtClean="0">
                <a:latin typeface="Arial" charset="0"/>
                <a:ea typeface="ＭＳ Ｐゴシック" pitchFamily="34" charset="-128"/>
              </a:rPr>
              <a:t>They find a leader who will set an example of the new ethical image of the company. </a:t>
            </a:r>
          </a:p>
          <a:p>
            <a:pPr eaLnBrk="1" hangingPunct="1">
              <a:lnSpc>
                <a:spcPct val="90000"/>
              </a:lnSpc>
              <a:spcBef>
                <a:spcPct val="0"/>
              </a:spcBef>
              <a:buFont typeface="Arial" charset="0"/>
              <a:buAutoNum type="arabicPeriod"/>
              <a:defRPr/>
            </a:pPr>
            <a:r>
              <a:rPr lang="en-US" sz="1100" dirty="0" smtClean="0">
                <a:latin typeface="Arial" charset="0"/>
                <a:ea typeface="ＭＳ Ｐゴシック" pitchFamily="34" charset="-128"/>
              </a:rPr>
              <a:t>They restructure their internal operation to empower all employees to consider ethical implications of decisions and to feel free to speak up when they spot a concern. </a:t>
            </a:r>
          </a:p>
          <a:p>
            <a:pPr eaLnBrk="1" hangingPunct="1">
              <a:lnSpc>
                <a:spcPct val="90000"/>
              </a:lnSpc>
              <a:spcBef>
                <a:spcPct val="0"/>
              </a:spcBef>
              <a:buFont typeface="Arial" charset="0"/>
              <a:buAutoNum type="arabicPeriod"/>
              <a:defRPr/>
            </a:pPr>
            <a:r>
              <a:rPr lang="en-US" sz="1100" dirty="0" smtClean="0">
                <a:latin typeface="Arial" charset="0"/>
                <a:ea typeface="ＭＳ Ｐゴシック" pitchFamily="34" charset="-128"/>
              </a:rPr>
              <a:t>They redesign internal rewards—for example, restructuring the incentive package for a sales department so that there is a financial reward for building an ongoing relationship with a client rather than just closing a sale.</a:t>
            </a:r>
          </a:p>
          <a:p>
            <a:pPr marL="273050" lvl="2" indent="-273050" eaLnBrk="1" hangingPunct="1">
              <a:lnSpc>
                <a:spcPct val="90000"/>
              </a:lnSpc>
              <a:spcBef>
                <a:spcPct val="0"/>
              </a:spcBef>
              <a:buFont typeface="Arial" charset="0"/>
              <a:buNone/>
              <a:defRPr/>
            </a:pPr>
            <a:endParaRPr lang="en-US" sz="1100" b="1" dirty="0" smtClean="0">
              <a:latin typeface="Arial" charset="0"/>
              <a:ea typeface="ＭＳ Ｐゴシック" pitchFamily="34" charset="-128"/>
            </a:endParaRPr>
          </a:p>
        </p:txBody>
      </p:sp>
      <p:sp>
        <p:nvSpPr>
          <p:cNvPr id="48131" name="Slide Number Placeholder 3"/>
          <p:cNvSpPr>
            <a:spLocks noGrp="1"/>
          </p:cNvSpPr>
          <p:nvPr>
            <p:ph type="sldNum" sz="quarter" idx="5"/>
          </p:nvPr>
        </p:nvSpPr>
        <p:spPr bwMode="auto">
          <a:ln>
            <a:miter lim="800000"/>
            <a:headEnd/>
            <a:tailEnd/>
          </a:ln>
        </p:spPr>
        <p:txBody>
          <a:bodyPr/>
          <a:lstStyle/>
          <a:p>
            <a:pPr>
              <a:defRPr/>
            </a:pPr>
            <a:fld id="{6867259B-4CC3-47E8-8EA2-82B3C4737953}" type="slidenum">
              <a:rPr lang="en-US" smtClean="0"/>
              <a:pPr>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p:spPr>
        <p:txBody>
          <a:bodyPr/>
          <a:lstStyle/>
          <a:p>
            <a:pPr eaLnBrk="1" hangingPunct="1">
              <a:lnSpc>
                <a:spcPct val="80000"/>
              </a:lnSpc>
              <a:spcBef>
                <a:spcPct val="0"/>
              </a:spcBef>
              <a:buFont typeface="Arial" charset="0"/>
              <a:buNone/>
              <a:defRPr/>
            </a:pPr>
            <a:r>
              <a:rPr lang="en-US" sz="1100" b="1" dirty="0" smtClean="0">
                <a:latin typeface="Arial" charset="0"/>
                <a:ea typeface="ＭＳ Ｐゴシック" pitchFamily="34" charset="-128"/>
              </a:rPr>
              <a:t>Learning Objective 9</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How can companies apply ethical standards to create new business opportunities?</a:t>
            </a:r>
          </a:p>
          <a:p>
            <a:pPr eaLnBrk="1" hangingPunct="1">
              <a:lnSpc>
                <a:spcPct val="80000"/>
              </a:lnSpc>
              <a:spcBef>
                <a:spcPct val="0"/>
              </a:spcBef>
              <a:defRPr/>
            </a:pPr>
            <a:endParaRPr lang="en-US" sz="1100" dirty="0" smtClean="0">
              <a:latin typeface="Arial" charset="0"/>
              <a:ea typeface="ＭＳ Ｐゴシック" pitchFamily="34" charset="-128"/>
            </a:endParaRPr>
          </a:p>
          <a:p>
            <a:pPr marL="11112" indent="0" eaLnBrk="1" hangingPunct="1">
              <a:lnSpc>
                <a:spcPct val="80000"/>
              </a:lnSpc>
              <a:spcBef>
                <a:spcPct val="0"/>
              </a:spcBef>
              <a:buFont typeface="Arial" charset="0"/>
              <a:buNone/>
              <a:defRPr/>
            </a:pPr>
            <a:r>
              <a:rPr lang="en-US" sz="1100" dirty="0" smtClean="0">
                <a:latin typeface="Arial" charset="0"/>
                <a:ea typeface="ＭＳ Ｐゴシック" pitchFamily="34" charset="-128"/>
              </a:rPr>
              <a:t>Some companies focus on creating new markets with an ethical focus. Others redesign their business so that they no longer have a negative impact on the environment. Still others use ethical challenges as a tool to unite and empower employees. </a:t>
            </a:r>
          </a:p>
          <a:p>
            <a:pPr marL="11112" indent="0" eaLnBrk="1" hangingPunct="1">
              <a:lnSpc>
                <a:spcPct val="80000"/>
              </a:lnSpc>
              <a:spcBef>
                <a:spcPct val="0"/>
              </a:spcBef>
              <a:buFont typeface="Arial" charset="0"/>
              <a:buNone/>
              <a:defRPr/>
            </a:pPr>
            <a:endParaRPr lang="en-US" sz="1100" dirty="0" smtClean="0">
              <a:latin typeface="Arial" charset="0"/>
              <a:ea typeface="ＭＳ Ｐゴシック" pitchFamily="34" charset="-128"/>
            </a:endParaRPr>
          </a:p>
          <a:p>
            <a:pPr marL="11112" indent="0" eaLnBrk="1" hangingPunct="1">
              <a:lnSpc>
                <a:spcPct val="80000"/>
              </a:lnSpc>
              <a:spcBef>
                <a:spcPct val="0"/>
              </a:spcBef>
              <a:buFont typeface="Arial" charset="0"/>
              <a:buNone/>
              <a:defRPr/>
            </a:pPr>
            <a:r>
              <a:rPr lang="en-US" sz="1100" dirty="0" smtClean="0">
                <a:latin typeface="Arial" charset="0"/>
                <a:ea typeface="ＭＳ Ｐゴシック" pitchFamily="34" charset="-128"/>
              </a:rPr>
              <a:t>Many firms have created opportunities with new types of products and services, such as:</a:t>
            </a:r>
          </a:p>
          <a:p>
            <a:pPr eaLnBrk="1" hangingPunct="1">
              <a:lnSpc>
                <a:spcPct val="80000"/>
              </a:lnSpc>
              <a:spcBef>
                <a:spcPct val="0"/>
              </a:spcBef>
              <a:defRPr/>
            </a:pPr>
            <a:r>
              <a:rPr lang="en-US" sz="1100" dirty="0" smtClean="0">
                <a:latin typeface="Arial" charset="0"/>
                <a:ea typeface="ＭＳ Ｐゴシック" pitchFamily="34" charset="-128"/>
              </a:rPr>
              <a:t>Clean fuel</a:t>
            </a:r>
          </a:p>
          <a:p>
            <a:pPr eaLnBrk="1" hangingPunct="1">
              <a:lnSpc>
                <a:spcPct val="80000"/>
              </a:lnSpc>
              <a:spcBef>
                <a:spcPct val="0"/>
              </a:spcBef>
              <a:defRPr/>
            </a:pPr>
            <a:r>
              <a:rPr lang="en-US" sz="1100" dirty="0" smtClean="0">
                <a:latin typeface="Arial" charset="0"/>
                <a:ea typeface="ＭＳ Ｐゴシック" pitchFamily="34" charset="-128"/>
              </a:rPr>
              <a:t>Medical vaccines (such as malaria)</a:t>
            </a:r>
          </a:p>
          <a:p>
            <a:pPr eaLnBrk="1" hangingPunct="1">
              <a:lnSpc>
                <a:spcPct val="80000"/>
              </a:lnSpc>
              <a:spcBef>
                <a:spcPct val="0"/>
              </a:spcBef>
              <a:defRPr/>
            </a:pPr>
            <a:r>
              <a:rPr lang="en-US" sz="1100" dirty="0" smtClean="0">
                <a:latin typeface="Arial" charset="0"/>
                <a:ea typeface="ＭＳ Ｐゴシック" pitchFamily="34" charset="-128"/>
              </a:rPr>
              <a:t>Fighting censorship</a:t>
            </a:r>
          </a:p>
          <a:p>
            <a:pPr eaLnBrk="1" hangingPunct="1">
              <a:lnSpc>
                <a:spcPct val="80000"/>
              </a:lnSpc>
              <a:spcBef>
                <a:spcPct val="0"/>
              </a:spcBef>
              <a:defRPr/>
            </a:pPr>
            <a:r>
              <a:rPr lang="en-US" sz="1100" dirty="0" smtClean="0">
                <a:latin typeface="Arial" charset="0"/>
                <a:ea typeface="ＭＳ Ｐゴシック" pitchFamily="34" charset="-128"/>
              </a:rPr>
              <a:t>Going green</a:t>
            </a:r>
          </a:p>
          <a:p>
            <a:pPr eaLnBrk="1" hangingPunct="1">
              <a:lnSpc>
                <a:spcPct val="80000"/>
              </a:lnSpc>
              <a:spcBef>
                <a:spcPct val="0"/>
              </a:spcBef>
              <a:defRPr/>
            </a:pPr>
            <a:endParaRPr lang="en-US" sz="1100" dirty="0" smtClean="0">
              <a:latin typeface="Arial" charset="0"/>
              <a:ea typeface="ＭＳ Ｐゴシック" pitchFamily="34" charset="-128"/>
            </a:endParaRPr>
          </a:p>
          <a:p>
            <a:pPr marL="11112" lvl="0" indent="0" eaLnBrk="1" hangingPunct="1">
              <a:lnSpc>
                <a:spcPct val="80000"/>
              </a:lnSpc>
              <a:spcBef>
                <a:spcPct val="0"/>
              </a:spcBef>
              <a:buFont typeface="Arial" charset="0"/>
              <a:buNone/>
              <a:defRPr/>
            </a:pPr>
            <a:r>
              <a:rPr lang="en-US" sz="1100" b="1" dirty="0" smtClean="0">
                <a:latin typeface="Arial" charset="0"/>
                <a:ea typeface="ＭＳ Ｐゴシック" pitchFamily="34" charset="-128"/>
              </a:rPr>
              <a:t>Sustainability</a:t>
            </a:r>
            <a:r>
              <a:rPr lang="en-US" sz="1100" dirty="0" smtClean="0">
                <a:latin typeface="Arial" charset="0"/>
                <a:ea typeface="ＭＳ Ｐゴシック" pitchFamily="34" charset="-128"/>
              </a:rPr>
              <a:t> is the process of working to improve the quality of life in ways that simultaneously protect and enhance the Earth’s life support systems.</a:t>
            </a:r>
          </a:p>
          <a:p>
            <a:pPr lvl="3" eaLnBrk="1" hangingPunct="1">
              <a:lnSpc>
                <a:spcPct val="80000"/>
              </a:lnSpc>
              <a:spcBef>
                <a:spcPct val="0"/>
              </a:spcBef>
              <a:buFont typeface="Arial" charset="0"/>
              <a:buNone/>
              <a:defRPr/>
            </a:pPr>
            <a:endParaRPr lang="en-US" sz="1100" dirty="0" smtClean="0">
              <a:latin typeface="Arial" charset="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a:lstStyle/>
          <a:p>
            <a:pPr>
              <a:defRPr/>
            </a:pPr>
            <a:fld id="{1EB6E3A7-5652-4145-AA10-8E83834795DB}"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p:spPr>
        <p:txBody>
          <a:bodyPr/>
          <a:lstStyle/>
          <a:p>
            <a:pPr eaLnBrk="1" hangingPunct="1">
              <a:lnSpc>
                <a:spcPct val="90000"/>
              </a:lnSpc>
              <a:spcBef>
                <a:spcPct val="0"/>
              </a:spcBef>
              <a:buFont typeface="Arial" charset="0"/>
              <a:buNone/>
              <a:defRPr/>
            </a:pPr>
            <a:r>
              <a:rPr lang="en-US" sz="1100" b="1" dirty="0" smtClean="0">
                <a:latin typeface="Arial" charset="0"/>
                <a:ea typeface="ＭＳ Ｐゴシック" pitchFamily="34" charset="-128"/>
              </a:rPr>
              <a:t>Learning Objective 10</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What approaches can a company use to develop and maintain an ethical environment?</a:t>
            </a: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11112"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There are a number of steps businesses can take to make sure employees get off to an ethical start:</a:t>
            </a:r>
          </a:p>
          <a:p>
            <a:pPr marL="171450" lvl="1" indent="-171450" eaLnBrk="1" hangingPunct="1">
              <a:lnSpc>
                <a:spcPct val="90000"/>
              </a:lnSpc>
              <a:spcBef>
                <a:spcPct val="0"/>
              </a:spcBef>
              <a:defRPr/>
            </a:pPr>
            <a:r>
              <a:rPr lang="en-US" sz="1100" dirty="0" smtClean="0">
                <a:latin typeface="Arial" charset="0"/>
                <a:ea typeface="ＭＳ Ｐゴシック" pitchFamily="34" charset="-128"/>
              </a:rPr>
              <a:t>Managers can design a strict code of ethics that defines acceptable and unacceptable behavior.</a:t>
            </a:r>
          </a:p>
          <a:p>
            <a:pPr marL="171450" lvl="1" indent="-171450" eaLnBrk="1" hangingPunct="1">
              <a:lnSpc>
                <a:spcPct val="90000"/>
              </a:lnSpc>
              <a:spcBef>
                <a:spcPct val="0"/>
              </a:spcBef>
              <a:defRPr/>
            </a:pPr>
            <a:r>
              <a:rPr lang="en-US" sz="1100" dirty="0" smtClean="0">
                <a:latin typeface="Arial" charset="0"/>
                <a:ea typeface="ＭＳ Ｐゴシック" pitchFamily="34" charset="-128"/>
              </a:rPr>
              <a:t>Managers can make sure a mission statement is in place and is communicated throughout the business.</a:t>
            </a:r>
          </a:p>
          <a:p>
            <a:pPr marL="171450" lvl="1" indent="-171450" eaLnBrk="1" hangingPunct="1">
              <a:lnSpc>
                <a:spcPct val="90000"/>
              </a:lnSpc>
              <a:spcBef>
                <a:spcPct val="0"/>
              </a:spcBef>
              <a:defRPr/>
            </a:pPr>
            <a:r>
              <a:rPr lang="en-US" sz="1100" dirty="0" smtClean="0">
                <a:latin typeface="Arial" charset="0"/>
                <a:ea typeface="ＭＳ Ｐゴシック" pitchFamily="34" charset="-128"/>
              </a:rPr>
              <a:t>The company can offer orientation programs to new employees to inform them of the ethical standards in place and the conduct expected of them. </a:t>
            </a:r>
          </a:p>
          <a:p>
            <a:pPr marL="273050" lvl="1" indent="-27305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p:txBody>
      </p:sp>
      <p:sp>
        <p:nvSpPr>
          <p:cNvPr id="52227" name="Slide Number Placeholder 3"/>
          <p:cNvSpPr>
            <a:spLocks noGrp="1"/>
          </p:cNvSpPr>
          <p:nvPr>
            <p:ph type="sldNum" sz="quarter" idx="5"/>
          </p:nvPr>
        </p:nvSpPr>
        <p:spPr bwMode="auto">
          <a:ln>
            <a:miter lim="800000"/>
            <a:headEnd/>
            <a:tailEnd/>
          </a:ln>
        </p:spPr>
        <p:txBody>
          <a:bodyPr/>
          <a:lstStyle/>
          <a:p>
            <a:pPr>
              <a:defRPr/>
            </a:pPr>
            <a:fld id="{845232F2-9769-47B9-AB73-9C8865EF3B58}" type="slidenum">
              <a:rPr lang="en-US" smtClean="0"/>
              <a:pPr>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buFont typeface="Arial" charset="0"/>
              <a:buNone/>
            </a:pPr>
            <a:r>
              <a:rPr lang="en-US" sz="1100" dirty="0" smtClean="0">
                <a:latin typeface="Arial" charset="0"/>
                <a:ea typeface="ＭＳ Ｐゴシック" pitchFamily="34" charset="-128"/>
              </a:rPr>
              <a:t>In this chapter, we will study:</a:t>
            </a:r>
          </a:p>
          <a:p>
            <a:pPr eaLnBrk="1" hangingPunct="1">
              <a:spcBef>
                <a:spcPts val="600"/>
              </a:spcBef>
            </a:pPr>
            <a:r>
              <a:rPr lang="en-US" sz="1100" b="1" dirty="0" smtClean="0">
                <a:latin typeface="Arial" charset="0"/>
                <a:ea typeface="ＭＳ Ｐゴシック" pitchFamily="34" charset="-128"/>
              </a:rPr>
              <a:t>Ethics </a:t>
            </a:r>
            <a:r>
              <a:rPr lang="en-US" sz="1100" dirty="0" smtClean="0">
                <a:latin typeface="Arial" charset="0"/>
                <a:ea typeface="ＭＳ Ｐゴシック" pitchFamily="34" charset="-128"/>
              </a:rPr>
              <a:t>and different ethical </a:t>
            </a:r>
            <a:r>
              <a:rPr lang="en-US" sz="1100" dirty="0" smtClean="0">
                <a:latin typeface="Arial" charset="0"/>
                <a:ea typeface="ＭＳ Ｐゴシック" pitchFamily="34" charset="-128"/>
              </a:rPr>
              <a:t>systems</a:t>
            </a:r>
            <a:endParaRPr lang="en-US" sz="1100" dirty="0" smtClean="0">
              <a:latin typeface="Arial" charset="0"/>
              <a:ea typeface="ＭＳ Ｐゴシック" pitchFamily="34" charset="-128"/>
            </a:endParaRPr>
          </a:p>
          <a:p>
            <a:pPr eaLnBrk="1" hangingPunct="1">
              <a:spcBef>
                <a:spcPts val="600"/>
              </a:spcBef>
            </a:pPr>
            <a:r>
              <a:rPr lang="en-US" sz="1100" dirty="0" smtClean="0">
                <a:latin typeface="Arial" charset="0"/>
                <a:ea typeface="ＭＳ Ｐゴシック" pitchFamily="34" charset="-128"/>
              </a:rPr>
              <a:t>Personal codes of ethics and the role of </a:t>
            </a:r>
            <a:r>
              <a:rPr lang="en-US" sz="1100" b="1" dirty="0" smtClean="0">
                <a:latin typeface="Arial" charset="0"/>
                <a:ea typeface="ＭＳ Ｐゴシック" pitchFamily="34" charset="-128"/>
              </a:rPr>
              <a:t>personal ethics </a:t>
            </a:r>
            <a:r>
              <a:rPr lang="en-US" sz="1100" dirty="0" smtClean="0">
                <a:latin typeface="Arial" charset="0"/>
                <a:ea typeface="ＭＳ Ｐゴシック" pitchFamily="34" charset="-128"/>
              </a:rPr>
              <a:t>in the </a:t>
            </a:r>
            <a:r>
              <a:rPr lang="en-US" sz="1100" dirty="0" smtClean="0">
                <a:latin typeface="Arial" charset="0"/>
                <a:ea typeface="ＭＳ Ｐゴシック" pitchFamily="34" charset="-128"/>
              </a:rPr>
              <a:t>workplace</a:t>
            </a:r>
            <a:endParaRPr lang="en-US" sz="1100" dirty="0" smtClean="0">
              <a:latin typeface="Arial" charset="0"/>
              <a:ea typeface="ＭＳ Ｐゴシック" pitchFamily="34" charset="-128"/>
            </a:endParaRPr>
          </a:p>
          <a:p>
            <a:pPr eaLnBrk="1" hangingPunct="1">
              <a:spcBef>
                <a:spcPts val="600"/>
              </a:spcBef>
            </a:pPr>
            <a:r>
              <a:rPr lang="en-US" sz="1100" dirty="0" smtClean="0">
                <a:latin typeface="Arial" charset="0"/>
                <a:ea typeface="ＭＳ Ｐゴシック" pitchFamily="34" charset="-128"/>
              </a:rPr>
              <a:t>Understanding and evaluating companies’ ethical codes and </a:t>
            </a:r>
            <a:r>
              <a:rPr lang="en-US" sz="1100" b="1" dirty="0" smtClean="0">
                <a:latin typeface="Arial" charset="0"/>
                <a:ea typeface="ＭＳ Ｐゴシック" pitchFamily="34" charset="-128"/>
              </a:rPr>
              <a:t>corporate social </a:t>
            </a:r>
            <a:r>
              <a:rPr lang="en-US" sz="1100" b="1" dirty="0" smtClean="0">
                <a:latin typeface="Arial" charset="0"/>
                <a:ea typeface="ＭＳ Ｐゴシック" pitchFamily="34" charset="-128"/>
              </a:rPr>
              <a:t>responsibility</a:t>
            </a:r>
            <a:endParaRPr lang="en-US" sz="1100" b="0" dirty="0" smtClean="0">
              <a:latin typeface="Arial" charset="0"/>
              <a:ea typeface="ＭＳ Ｐゴシック" pitchFamily="34" charset="-128"/>
            </a:endParaRPr>
          </a:p>
          <a:p>
            <a:pPr eaLnBrk="1" hangingPunct="1">
              <a:spcBef>
                <a:spcPts val="600"/>
              </a:spcBef>
            </a:pPr>
            <a:r>
              <a:rPr lang="en-US" sz="1100" dirty="0" smtClean="0">
                <a:latin typeface="Arial" charset="0"/>
                <a:ea typeface="ＭＳ Ｐゴシック" pitchFamily="34" charset="-128"/>
              </a:rPr>
              <a:t>Balancing the demands of social responsibility with successful business </a:t>
            </a:r>
            <a:r>
              <a:rPr lang="en-US" sz="1100" dirty="0" smtClean="0">
                <a:latin typeface="Arial" charset="0"/>
                <a:ea typeface="ＭＳ Ｐゴシック" pitchFamily="34" charset="-128"/>
              </a:rPr>
              <a:t>practices</a:t>
            </a:r>
            <a:endParaRPr lang="en-US" sz="1100" dirty="0" smtClean="0">
              <a:latin typeface="Arial" charset="0"/>
              <a:ea typeface="ＭＳ Ｐゴシック" pitchFamily="34" charset="-128"/>
            </a:endParaRPr>
          </a:p>
          <a:p>
            <a:pPr eaLnBrk="1" hangingPunct="1">
              <a:spcBef>
                <a:spcPts val="600"/>
              </a:spcBef>
            </a:pPr>
            <a:r>
              <a:rPr lang="en-US" sz="1100" b="1" dirty="0" smtClean="0">
                <a:latin typeface="Arial" charset="0"/>
                <a:ea typeface="ＭＳ Ｐゴシック" pitchFamily="34" charset="-128"/>
              </a:rPr>
              <a:t>Legal compliance</a:t>
            </a:r>
            <a:r>
              <a:rPr lang="en-US" sz="1100" dirty="0" smtClean="0">
                <a:latin typeface="Arial" charset="0"/>
                <a:ea typeface="ＭＳ Ｐゴシック" pitchFamily="34" charset="-128"/>
              </a:rPr>
              <a:t> and ethical </a:t>
            </a:r>
            <a:r>
              <a:rPr lang="en-US" sz="1100" dirty="0" smtClean="0">
                <a:latin typeface="Arial" charset="0"/>
                <a:ea typeface="ＭＳ Ｐゴシック" pitchFamily="34" charset="-128"/>
              </a:rPr>
              <a:t>conduct</a:t>
            </a:r>
            <a:endParaRPr lang="en-US" sz="1100" dirty="0" smtClean="0">
              <a:latin typeface="Arial" charset="0"/>
              <a:ea typeface="ＭＳ Ｐゴシック" pitchFamily="34" charset="-128"/>
            </a:endParaRPr>
          </a:p>
          <a:p>
            <a:pPr eaLnBrk="1" hangingPunct="1">
              <a:spcBef>
                <a:spcPts val="600"/>
              </a:spcBef>
            </a:pPr>
            <a:r>
              <a:rPr lang="en-US" sz="1100" dirty="0" smtClean="0">
                <a:latin typeface="Arial" charset="0"/>
                <a:ea typeface="ＭＳ Ｐゴシック" pitchFamily="34" charset="-128"/>
              </a:rPr>
              <a:t>How companies recover from ethical </a:t>
            </a:r>
            <a:r>
              <a:rPr lang="en-US" sz="1100" dirty="0" smtClean="0">
                <a:latin typeface="Arial" charset="0"/>
                <a:ea typeface="ＭＳ Ｐゴシック" pitchFamily="34" charset="-128"/>
              </a:rPr>
              <a:t>lapses</a:t>
            </a:r>
            <a:endParaRPr lang="en-US" sz="1100" dirty="0" smtClean="0">
              <a:latin typeface="Arial" charset="0"/>
              <a:ea typeface="ＭＳ Ｐゴシック" pitchFamily="34" charset="-128"/>
            </a:endParaRPr>
          </a:p>
          <a:p>
            <a:pPr eaLnBrk="1" hangingPunct="1">
              <a:spcBef>
                <a:spcPts val="600"/>
              </a:spcBef>
            </a:pPr>
            <a:r>
              <a:rPr lang="en-US" sz="1100" dirty="0" smtClean="0">
                <a:latin typeface="Arial" charset="0"/>
                <a:ea typeface="ＭＳ Ｐゴシック" pitchFamily="34" charset="-128"/>
              </a:rPr>
              <a:t>Ethical standards and new business </a:t>
            </a:r>
            <a:r>
              <a:rPr lang="en-US" sz="1100" dirty="0" smtClean="0">
                <a:latin typeface="Arial" charset="0"/>
                <a:ea typeface="ＭＳ Ｐゴシック" pitchFamily="34" charset="-128"/>
              </a:rPr>
              <a:t>opportunities</a:t>
            </a:r>
            <a:endParaRPr lang="en-US" sz="1100" dirty="0" smtClean="0">
              <a:latin typeface="Arial" charset="0"/>
              <a:ea typeface="ＭＳ Ｐゴシック" pitchFamily="34" charset="-128"/>
            </a:endParaRPr>
          </a:p>
          <a:p>
            <a:pPr eaLnBrk="1" hangingPunct="1">
              <a:spcBef>
                <a:spcPts val="600"/>
              </a:spcBef>
            </a:pPr>
            <a:r>
              <a:rPr lang="en-US" sz="1100" dirty="0" smtClean="0">
                <a:latin typeface="Arial" charset="0"/>
                <a:ea typeface="ＭＳ Ｐゴシック" pitchFamily="34" charset="-128"/>
              </a:rPr>
              <a:t>Developing and maintaining an ethical </a:t>
            </a:r>
            <a:r>
              <a:rPr lang="en-US" sz="1100" dirty="0" smtClean="0">
                <a:latin typeface="Arial" charset="0"/>
                <a:ea typeface="ＭＳ Ｐゴシック" pitchFamily="34" charset="-128"/>
              </a:rPr>
              <a:t>environment</a:t>
            </a:r>
            <a:endParaRPr lang="en-US" sz="1100" dirty="0" smtClean="0">
              <a:latin typeface="Arial" charset="0"/>
              <a:ea typeface="ＭＳ Ｐゴシック" pitchFamily="34" charset="-128"/>
            </a:endParaRPr>
          </a:p>
          <a:p>
            <a:pPr eaLnBrk="1" hangingPunct="1">
              <a:spcBef>
                <a:spcPct val="0"/>
              </a:spcBef>
              <a:buFont typeface="Arial" charset="0"/>
              <a:buNone/>
            </a:pPr>
            <a:endParaRPr lang="en-US" sz="1100" b="1" dirty="0" smtClean="0">
              <a:latin typeface="Arial" charset="0"/>
              <a:ea typeface="ＭＳ Ｐゴシック" pitchFamily="34" charset="-128"/>
            </a:endParaRPr>
          </a:p>
        </p:txBody>
      </p:sp>
      <p:sp>
        <p:nvSpPr>
          <p:cNvPr id="17411" name="Slide Number Placeholder 3"/>
          <p:cNvSpPr>
            <a:spLocks noGrp="1"/>
          </p:cNvSpPr>
          <p:nvPr>
            <p:ph type="sldNum" sz="quarter" idx="5"/>
          </p:nvPr>
        </p:nvSpPr>
        <p:spPr bwMode="auto">
          <a:ln>
            <a:miter lim="800000"/>
            <a:headEnd/>
            <a:tailEnd/>
          </a:ln>
        </p:spPr>
        <p:txBody>
          <a:bodyPr/>
          <a:lstStyle/>
          <a:p>
            <a:pPr>
              <a:defRPr/>
            </a:pPr>
            <a:fld id="{BB1592E9-2A67-43A2-94C2-33BC630F8978}"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p:spPr>
        <p:txBody>
          <a:bodyPr/>
          <a:lstStyle/>
          <a:p>
            <a:pPr marL="0" indent="0" eaLnBrk="1" hangingPunct="1">
              <a:lnSpc>
                <a:spcPct val="90000"/>
              </a:lnSpc>
              <a:spcBef>
                <a:spcPct val="0"/>
              </a:spcBef>
              <a:buFontTx/>
              <a:buNone/>
              <a:defRPr/>
            </a:pPr>
            <a:r>
              <a:rPr lang="en-US" sz="1100" dirty="0" smtClean="0">
                <a:latin typeface="Arial" charset="0"/>
                <a:ea typeface="ＭＳ Ｐゴシック" pitchFamily="34" charset="-128"/>
              </a:rPr>
              <a:t>How can a company maintain their ethical focus:</a:t>
            </a:r>
          </a:p>
          <a:p>
            <a:pPr marL="0" indent="0" eaLnBrk="1" hangingPunct="1">
              <a:lnSpc>
                <a:spcPct val="90000"/>
              </a:lnSpc>
              <a:spcBef>
                <a:spcPct val="0"/>
              </a:spcBef>
              <a:buFontTx/>
              <a:buNone/>
              <a:defRPr/>
            </a:pPr>
            <a:endParaRPr lang="en-US" sz="1100" dirty="0" smtClean="0">
              <a:latin typeface="Arial" charset="0"/>
              <a:ea typeface="ＭＳ Ｐゴシック" pitchFamily="34" charset="-128"/>
            </a:endParaRPr>
          </a:p>
          <a:p>
            <a:pPr marL="171450" indent="-171450" eaLnBrk="1" hangingPunct="1">
              <a:lnSpc>
                <a:spcPct val="90000"/>
              </a:lnSpc>
              <a:spcBef>
                <a:spcPct val="0"/>
              </a:spcBef>
              <a:defRPr/>
            </a:pPr>
            <a:r>
              <a:rPr lang="en-US" sz="1100" dirty="0" smtClean="0">
                <a:latin typeface="Arial" charset="0"/>
                <a:ea typeface="ＭＳ Ｐゴシック" pitchFamily="34" charset="-128"/>
              </a:rPr>
              <a:t>Communicate regularly about acceptable and unacceptable business practices.</a:t>
            </a:r>
          </a:p>
          <a:p>
            <a:pPr marL="171450" indent="-171450" eaLnBrk="1" hangingPunct="1">
              <a:lnSpc>
                <a:spcPct val="90000"/>
              </a:lnSpc>
              <a:spcBef>
                <a:spcPct val="0"/>
              </a:spcBef>
              <a:defRPr/>
            </a:pPr>
            <a:endParaRPr lang="en-US" sz="1100" dirty="0" smtClean="0">
              <a:latin typeface="Arial" charset="0"/>
              <a:ea typeface="ＭＳ Ｐゴシック" pitchFamily="34" charset="-128"/>
            </a:endParaRPr>
          </a:p>
          <a:p>
            <a:pPr marL="171450" indent="-171450" eaLnBrk="1" hangingPunct="1">
              <a:lnSpc>
                <a:spcPct val="90000"/>
              </a:lnSpc>
              <a:spcBef>
                <a:spcPct val="0"/>
              </a:spcBef>
              <a:defRPr/>
            </a:pPr>
            <a:r>
              <a:rPr lang="en-US" sz="1100" dirty="0" smtClean="0">
                <a:latin typeface="Arial" charset="0"/>
                <a:ea typeface="ＭＳ Ｐゴシック" pitchFamily="34" charset="-128"/>
              </a:rPr>
              <a:t>Develop a strict code of ethics and check to make sure the code is being followed.</a:t>
            </a:r>
          </a:p>
          <a:p>
            <a:pPr marL="171450" indent="-171450" eaLnBrk="1" hangingPunct="1">
              <a:lnSpc>
                <a:spcPct val="90000"/>
              </a:lnSpc>
              <a:spcBef>
                <a:spcPct val="0"/>
              </a:spcBef>
              <a:defRPr/>
            </a:pPr>
            <a:endParaRPr lang="en-US" sz="1100" dirty="0" smtClean="0">
              <a:latin typeface="Arial" charset="0"/>
              <a:ea typeface="ＭＳ Ｐゴシック" pitchFamily="34" charset="-128"/>
            </a:endParaRPr>
          </a:p>
          <a:p>
            <a:pPr marL="171450" indent="-171450" eaLnBrk="1" hangingPunct="1">
              <a:lnSpc>
                <a:spcPct val="90000"/>
              </a:lnSpc>
              <a:spcBef>
                <a:spcPct val="0"/>
              </a:spcBef>
              <a:defRPr/>
            </a:pPr>
            <a:r>
              <a:rPr lang="en-US" sz="1100" dirty="0" smtClean="0">
                <a:latin typeface="Arial" charset="0"/>
                <a:ea typeface="ＭＳ Ｐゴシック" pitchFamily="34" charset="-128"/>
              </a:rPr>
              <a:t>Create a hotline for employees to anonymously report violations of the ethics code and make sure the allegations are followed up on.</a:t>
            </a:r>
          </a:p>
          <a:p>
            <a:pPr marL="171450" indent="-171450" eaLnBrk="1" hangingPunct="1">
              <a:lnSpc>
                <a:spcPct val="90000"/>
              </a:lnSpc>
              <a:spcBef>
                <a:spcPct val="0"/>
              </a:spcBef>
              <a:defRPr/>
            </a:pPr>
            <a:endParaRPr lang="en-US" sz="1100" dirty="0" smtClean="0">
              <a:latin typeface="Arial" charset="0"/>
              <a:ea typeface="ＭＳ Ｐゴシック" pitchFamily="34" charset="-128"/>
            </a:endParaRPr>
          </a:p>
          <a:p>
            <a:pPr marL="171450" indent="-171450" eaLnBrk="1" hangingPunct="1">
              <a:lnSpc>
                <a:spcPct val="90000"/>
              </a:lnSpc>
              <a:spcBef>
                <a:spcPct val="0"/>
              </a:spcBef>
              <a:defRPr/>
            </a:pPr>
            <a:r>
              <a:rPr lang="en-US" sz="1100" dirty="0" smtClean="0">
                <a:latin typeface="Arial" charset="0"/>
                <a:ea typeface="ＭＳ Ｐゴシック" pitchFamily="34" charset="-128"/>
              </a:rPr>
              <a:t>Show how serious the company is about ethics and employ </a:t>
            </a:r>
            <a:r>
              <a:rPr lang="en-US" sz="1100" dirty="0" smtClean="0">
                <a:latin typeface="Arial" charset="0"/>
                <a:ea typeface="ＭＳ Ｐゴシック" pitchFamily="34" charset="-128"/>
              </a:rPr>
              <a:t>ongoing </a:t>
            </a:r>
            <a:r>
              <a:rPr lang="en-US" sz="1100" dirty="0" smtClean="0">
                <a:latin typeface="Arial" charset="0"/>
                <a:ea typeface="ＭＳ Ｐゴシック" pitchFamily="34" charset="-128"/>
              </a:rPr>
              <a:t>training. </a:t>
            </a:r>
            <a:r>
              <a:rPr lang="en-US" sz="1100" b="1" dirty="0" smtClean="0">
                <a:latin typeface="Arial" charset="0"/>
                <a:ea typeface="ＭＳ Ｐゴシック" pitchFamily="34" charset="-128"/>
              </a:rPr>
              <a:t>Ethics training programs</a:t>
            </a:r>
            <a:r>
              <a:rPr lang="en-US" sz="1100" dirty="0" smtClean="0">
                <a:latin typeface="Arial" charset="0"/>
                <a:ea typeface="ＭＳ Ｐゴシック" pitchFamily="34" charset="-128"/>
              </a:rPr>
              <a:t> </a:t>
            </a:r>
            <a:r>
              <a:rPr lang="en-US" sz="1100" dirty="0" smtClean="0">
                <a:latin typeface="Arial" charset="0"/>
                <a:ea typeface="ＭＳ Ｐゴシック" pitchFamily="34" charset="-128"/>
              </a:rPr>
              <a:t>are designed </a:t>
            </a:r>
            <a:r>
              <a:rPr lang="en-US" sz="1100" dirty="0" smtClean="0">
                <a:latin typeface="Arial" charset="0"/>
                <a:ea typeface="ＭＳ Ｐゴシック" pitchFamily="34" charset="-128"/>
              </a:rPr>
              <a:t>to boost the awareness of their employees about ethical issues. Training occurs throughout all levels of the organization. </a:t>
            </a:r>
          </a:p>
          <a:p>
            <a:pPr marL="171450" indent="-171450" eaLnBrk="1" hangingPunct="1">
              <a:lnSpc>
                <a:spcPct val="90000"/>
              </a:lnSpc>
              <a:spcBef>
                <a:spcPct val="0"/>
              </a:spcBef>
              <a:defRPr/>
            </a:pPr>
            <a:endParaRPr lang="en-US" sz="1100" dirty="0" smtClean="0">
              <a:latin typeface="Arial" charset="0"/>
              <a:ea typeface="ＭＳ Ｐゴシック" pitchFamily="34" charset="-128"/>
            </a:endParaRPr>
          </a:p>
          <a:p>
            <a:pPr marL="11112"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Developing an ethical environment often requires a concentrated investment of time and resources; however, it remains a priority for most businesses. </a:t>
            </a:r>
          </a:p>
          <a:p>
            <a:pPr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p:txBody>
      </p:sp>
      <p:sp>
        <p:nvSpPr>
          <p:cNvPr id="54275" name="Slide Number Placeholder 3"/>
          <p:cNvSpPr>
            <a:spLocks noGrp="1"/>
          </p:cNvSpPr>
          <p:nvPr>
            <p:ph type="sldNum" sz="quarter" idx="5"/>
          </p:nvPr>
        </p:nvSpPr>
        <p:spPr bwMode="auto">
          <a:ln>
            <a:miter lim="800000"/>
            <a:headEnd/>
            <a:tailEnd/>
          </a:ln>
        </p:spPr>
        <p:txBody>
          <a:bodyPr/>
          <a:lstStyle/>
          <a:p>
            <a:pPr>
              <a:defRPr/>
            </a:pPr>
            <a:fld id="{AE72595F-E166-4DDD-9593-A96555330718}" type="slidenum">
              <a:rPr lang="en-US" smtClean="0"/>
              <a:pPr>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xfrm>
            <a:off x="685800" y="4343400"/>
            <a:ext cx="5638800" cy="4114800"/>
          </a:xfrm>
          <a:extLst/>
        </p:spPr>
        <p:txBody>
          <a:bodyPr>
            <a:normAutofit fontScale="85000" lnSpcReduction="20000"/>
          </a:bodyPr>
          <a:lstStyle/>
          <a:p>
            <a:pPr marL="201613" indent="-190500" eaLnBrk="1" hangingPunct="1">
              <a:spcBef>
                <a:spcPct val="0"/>
              </a:spcBef>
              <a:buFont typeface="Arial" charset="0"/>
              <a:buNone/>
              <a:defRPr/>
            </a:pPr>
            <a:r>
              <a:rPr lang="en-US" sz="1100" b="1" dirty="0" smtClean="0">
                <a:latin typeface="Arial" charset="0"/>
                <a:ea typeface="ＭＳ Ｐゴシック" pitchFamily="34" charset="-128"/>
              </a:rPr>
              <a:t>Chapter Summary</a:t>
            </a:r>
          </a:p>
          <a:p>
            <a:pPr marL="201613" indent="-190500" eaLnBrk="1" hangingPunct="1">
              <a:spcBef>
                <a:spcPct val="0"/>
              </a:spcBef>
              <a:buFont typeface="Calibri" pitchFamily="34" charset="0"/>
              <a:buAutoNum type="arabicPeriod"/>
              <a:defRPr/>
            </a:pPr>
            <a:endParaRPr lang="en-US" sz="1100" b="1" dirty="0" smtClean="0">
              <a:latin typeface="Arial" charset="0"/>
              <a:ea typeface="ＭＳ Ｐゴシック" pitchFamily="34" charset="-128"/>
            </a:endParaRPr>
          </a:p>
          <a:p>
            <a:pPr marL="201613" indent="-190500" eaLnBrk="1" hangingPunct="1">
              <a:spcBef>
                <a:spcPct val="0"/>
              </a:spcBef>
              <a:buFont typeface="Calibri" pitchFamily="34" charset="0"/>
              <a:buAutoNum type="arabicPeriod"/>
              <a:defRPr/>
            </a:pPr>
            <a:r>
              <a:rPr lang="en-US" sz="1100" b="1" dirty="0" smtClean="0">
                <a:latin typeface="Arial" charset="0"/>
                <a:ea typeface="ＭＳ Ｐゴシック" pitchFamily="34" charset="-128"/>
              </a:rPr>
              <a:t>What are ethics and different ethical systems</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Ethics are the moral choices people make. Ethical systems include </a:t>
            </a:r>
            <a:r>
              <a:rPr lang="en-US" sz="1100" b="1" dirty="0" smtClean="0">
                <a:latin typeface="Arial" charset="0"/>
                <a:ea typeface="ＭＳ Ｐゴシック" pitchFamily="34" charset="-128"/>
              </a:rPr>
              <a:t>moral relativism, situational ethics</a:t>
            </a:r>
            <a:r>
              <a:rPr lang="en-US" sz="1100" b="0" dirty="0" smtClean="0">
                <a:latin typeface="Arial" charset="0"/>
                <a:ea typeface="ＭＳ Ｐゴシック" pitchFamily="34" charset="-128"/>
              </a:rPr>
              <a:t>, </a:t>
            </a:r>
            <a:r>
              <a:rPr lang="en-US" sz="1100" dirty="0" smtClean="0">
                <a:latin typeface="Arial" charset="0"/>
                <a:ea typeface="ＭＳ Ｐゴシック" pitchFamily="34" charset="-128"/>
              </a:rPr>
              <a:t>and </a:t>
            </a:r>
            <a:r>
              <a:rPr lang="en-US" sz="1100" b="1" dirty="0" smtClean="0">
                <a:latin typeface="Arial" charset="0"/>
                <a:ea typeface="ＭＳ Ｐゴシック" pitchFamily="34" charset="-128"/>
              </a:rPr>
              <a:t>Judeo-Christian ethics</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among others.</a:t>
            </a:r>
          </a:p>
          <a:p>
            <a:pPr marL="201613" indent="-190500" eaLnBrk="1" hangingPunct="1">
              <a:spcBef>
                <a:spcPct val="0"/>
              </a:spcBef>
              <a:buFont typeface="Calibri" pitchFamily="34" charset="0"/>
              <a:buAutoNum type="arabicPeriod"/>
              <a:defRPr/>
            </a:pPr>
            <a:r>
              <a:rPr lang="en-US" sz="1100" b="1" dirty="0" smtClean="0">
                <a:latin typeface="Arial" charset="0"/>
                <a:ea typeface="ＭＳ Ｐゴシック" pitchFamily="34" charset="-128"/>
              </a:rPr>
              <a:t>How does a person create a personal code of ethics</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You can create a personal code of ethics by determining your base character, beliefs that influence your decision-making, how your behavior matches your beliefs, and why you hold these beliefs.</a:t>
            </a:r>
          </a:p>
          <a:p>
            <a:pPr marL="201613" indent="-190500" eaLnBrk="1" hangingPunct="1">
              <a:spcBef>
                <a:spcPct val="0"/>
              </a:spcBef>
              <a:buFont typeface="Arial" charset="0"/>
              <a:buAutoNum type="arabicPeriod" startAt="3"/>
              <a:defRPr/>
            </a:pPr>
            <a:r>
              <a:rPr lang="en-US" sz="1100" b="1" dirty="0" smtClean="0">
                <a:latin typeface="Arial" charset="0"/>
                <a:ea typeface="ＭＳ Ｐゴシック" pitchFamily="34" charset="-128"/>
              </a:rPr>
              <a:t>How might personal ethics play a role in the workplace</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Companies have expectations for how you conduct yourself inside and outside the office. Conflicts occur when </a:t>
            </a:r>
            <a:r>
              <a:rPr lang="en-US" sz="1100" b="1" dirty="0" smtClean="0">
                <a:latin typeface="Arial" charset="0"/>
                <a:ea typeface="ＭＳ Ｐゴシック" pitchFamily="34" charset="-128"/>
              </a:rPr>
              <a:t>personal ethics</a:t>
            </a:r>
            <a:r>
              <a:rPr lang="en-US" sz="1100" dirty="0" smtClean="0">
                <a:latin typeface="Arial" charset="0"/>
                <a:ea typeface="ＭＳ Ｐゴシック" pitchFamily="34" charset="-128"/>
              </a:rPr>
              <a:t> differ from the company’s.</a:t>
            </a:r>
          </a:p>
          <a:p>
            <a:pPr marL="201613" indent="-190500" eaLnBrk="1" hangingPunct="1">
              <a:spcBef>
                <a:spcPct val="0"/>
              </a:spcBef>
              <a:buFont typeface="Arial" charset="0"/>
              <a:buNone/>
              <a:defRPr/>
            </a:pPr>
            <a:r>
              <a:rPr lang="en-US" sz="1100" b="1" dirty="0" smtClean="0">
                <a:latin typeface="Arial" charset="0"/>
                <a:ea typeface="ＭＳ Ｐゴシック" pitchFamily="34" charset="-128"/>
              </a:rPr>
              <a:t>4. </a:t>
            </a:r>
            <a:r>
              <a:rPr lang="en-US" sz="1100" b="1" dirty="0" smtClean="0">
                <a:latin typeface="Arial" charset="0"/>
                <a:ea typeface="ＭＳ Ｐゴシック" pitchFamily="34" charset="-128"/>
              </a:rPr>
              <a:t>How </a:t>
            </a:r>
            <a:r>
              <a:rPr lang="en-US" sz="1100" b="1" dirty="0" smtClean="0">
                <a:latin typeface="Arial" charset="0"/>
                <a:ea typeface="ＭＳ Ｐゴシック" pitchFamily="34" charset="-128"/>
              </a:rPr>
              <a:t>can you evaluate a company’s ethical code using available resources such as a mission statement</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Some companies may have a written </a:t>
            </a:r>
            <a:r>
              <a:rPr lang="en-US" sz="1100" b="1" dirty="0" smtClean="0">
                <a:latin typeface="Arial" charset="0"/>
                <a:ea typeface="ＭＳ Ｐゴシック" pitchFamily="34" charset="-128"/>
              </a:rPr>
              <a:t>code of ethics</a:t>
            </a:r>
            <a:r>
              <a:rPr lang="en-US" sz="1100" dirty="0" smtClean="0">
                <a:latin typeface="Arial" charset="0"/>
                <a:ea typeface="ＭＳ Ｐゴシック" pitchFamily="34" charset="-128"/>
              </a:rPr>
              <a:t> or a public </a:t>
            </a:r>
            <a:r>
              <a:rPr lang="en-US" sz="1100" b="1" dirty="0" smtClean="0">
                <a:latin typeface="Arial" charset="0"/>
                <a:ea typeface="ＭＳ Ｐゴシック" pitchFamily="34" charset="-128"/>
              </a:rPr>
              <a:t>mission statement</a:t>
            </a:r>
            <a:r>
              <a:rPr lang="en-US" sz="1100" b="0" dirty="0" smtClean="0">
                <a:latin typeface="Arial" charset="0"/>
                <a:ea typeface="ＭＳ Ｐゴシック" pitchFamily="34" charset="-128"/>
              </a:rPr>
              <a:t>.</a:t>
            </a:r>
          </a:p>
          <a:p>
            <a:pPr marL="201613" indent="-190500" eaLnBrk="1" hangingPunct="1">
              <a:spcBef>
                <a:spcPct val="0"/>
              </a:spcBef>
              <a:buFont typeface="Arial" charset="0"/>
              <a:buAutoNum type="arabicPeriod" startAt="5"/>
              <a:defRPr/>
            </a:pPr>
            <a:r>
              <a:rPr lang="en-US" sz="1100" b="1" dirty="0" smtClean="0">
                <a:latin typeface="Arial" charset="0"/>
                <a:ea typeface="ＭＳ Ｐゴシック" pitchFamily="34" charset="-128"/>
              </a:rPr>
              <a:t>How do a company’s policies and decisions affect its achievement of corporate social responsibility</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A strong CSR plan allows a company to serve communities well. It also benefits the corporation in direct and indirect ways. </a:t>
            </a:r>
          </a:p>
          <a:p>
            <a:pPr marL="201613" indent="-190500" eaLnBrk="1" hangingPunct="1">
              <a:spcBef>
                <a:spcPct val="0"/>
              </a:spcBef>
              <a:buFont typeface="Arial" charset="0"/>
              <a:buNone/>
              <a:defRPr/>
            </a:pPr>
            <a:r>
              <a:rPr lang="en-US" sz="1100" b="1" dirty="0" smtClean="0">
                <a:latin typeface="Arial" charset="0"/>
                <a:ea typeface="ＭＳ Ｐゴシック" pitchFamily="34" charset="-128"/>
              </a:rPr>
              <a:t>6. </a:t>
            </a:r>
            <a:r>
              <a:rPr lang="en-US" sz="1100" b="1" dirty="0" smtClean="0">
                <a:latin typeface="Arial" charset="0"/>
                <a:ea typeface="ＭＳ Ｐゴシック" pitchFamily="34" charset="-128"/>
              </a:rPr>
              <a:t>What </a:t>
            </a:r>
            <a:r>
              <a:rPr lang="en-US" sz="1100" b="1" dirty="0" smtClean="0">
                <a:latin typeface="Arial" charset="0"/>
                <a:ea typeface="ＭＳ Ｐゴシック" pitchFamily="34" charset="-128"/>
              </a:rPr>
              <a:t>challenges does a company face in balancing the demands of social responsibility with successful business practices</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Companies must balance their obligations to consumers and investors as well as employees and the community.</a:t>
            </a:r>
            <a:endParaRPr lang="en-US" sz="1100" b="1" dirty="0" smtClean="0">
              <a:latin typeface="Arial" charset="0"/>
              <a:ea typeface="ＭＳ Ｐゴシック" pitchFamily="34" charset="-128"/>
            </a:endParaRPr>
          </a:p>
          <a:p>
            <a:pPr marL="201613" indent="-190500" eaLnBrk="1" hangingPunct="1">
              <a:spcBef>
                <a:spcPct val="0"/>
              </a:spcBef>
              <a:buFont typeface="Arial" charset="0"/>
              <a:buAutoNum type="arabicPeriod" startAt="7"/>
              <a:defRPr/>
            </a:pPr>
            <a:r>
              <a:rPr lang="en-US" sz="1100" b="1" dirty="0" smtClean="0">
                <a:latin typeface="Arial" charset="0"/>
                <a:ea typeface="ＭＳ Ｐゴシック" pitchFamily="34" charset="-128"/>
              </a:rPr>
              <a:t>What is legal compliance, and how does it affect ethical conduct</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Legal compliance</a:t>
            </a:r>
            <a:r>
              <a:rPr lang="en-US" sz="1100" dirty="0" smtClean="0">
                <a:latin typeface="Arial" charset="0"/>
                <a:ea typeface="ＭＳ Ｐゴシック" pitchFamily="34" charset="-128"/>
              </a:rPr>
              <a:t> refers to conducting a business within the boundaries of all the legal regulations of that industry. Companies that establish and adhere to high ethical standards are more likely to maintain legal compliance.</a:t>
            </a:r>
            <a:endParaRPr lang="en-US" sz="1100" b="1" dirty="0" smtClean="0">
              <a:latin typeface="Arial" charset="0"/>
              <a:ea typeface="ＭＳ Ｐゴシック" pitchFamily="34" charset="-128"/>
            </a:endParaRPr>
          </a:p>
          <a:p>
            <a:pPr marL="201613" indent="-190500" eaLnBrk="1" hangingPunct="1">
              <a:spcBef>
                <a:spcPct val="0"/>
              </a:spcBef>
              <a:buFont typeface="Arial" charset="0"/>
              <a:buAutoNum type="arabicPeriod" startAt="8"/>
              <a:defRPr/>
            </a:pPr>
            <a:r>
              <a:rPr lang="en-US" sz="1100" b="1" dirty="0" smtClean="0">
                <a:latin typeface="Arial" charset="0"/>
                <a:ea typeface="ＭＳ Ｐゴシック" pitchFamily="34" charset="-128"/>
              </a:rPr>
              <a:t>What strategies can a company use to recover from ethical lapses</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The company can work to find a leader who will set an example of the new ethical image of the company, restructure its internal operation to empower all employees to consider ethical implications of </a:t>
            </a:r>
            <a:r>
              <a:rPr lang="en-US" sz="1100" dirty="0" smtClean="0">
                <a:latin typeface="Arial" charset="0"/>
                <a:ea typeface="ＭＳ Ｐゴシック" pitchFamily="34" charset="-128"/>
              </a:rPr>
              <a:t>decisions </a:t>
            </a:r>
            <a:r>
              <a:rPr lang="en-US" sz="1100" dirty="0" smtClean="0">
                <a:latin typeface="Arial" charset="0"/>
                <a:ea typeface="ＭＳ Ｐゴシック" pitchFamily="34" charset="-128"/>
              </a:rPr>
              <a:t>and to feel free to speak up when they have concerns, and redesign internal rewards.</a:t>
            </a:r>
            <a:endParaRPr lang="en-US" sz="1100" b="1" dirty="0" smtClean="0">
              <a:latin typeface="Arial" charset="0"/>
              <a:ea typeface="ＭＳ Ｐゴシック" pitchFamily="34" charset="-128"/>
            </a:endParaRPr>
          </a:p>
          <a:p>
            <a:pPr marL="201613" indent="-190500" eaLnBrk="1" hangingPunct="1">
              <a:spcBef>
                <a:spcPct val="0"/>
              </a:spcBef>
              <a:buFont typeface="Arial" charset="0"/>
              <a:buNone/>
              <a:defRPr/>
            </a:pPr>
            <a:r>
              <a:rPr lang="en-US" sz="1100" b="1" dirty="0" smtClean="0">
                <a:latin typeface="Arial" charset="0"/>
                <a:ea typeface="ＭＳ Ｐゴシック" pitchFamily="34" charset="-128"/>
              </a:rPr>
              <a:t>9. </a:t>
            </a:r>
            <a:r>
              <a:rPr lang="en-US" sz="1100" b="1" dirty="0" smtClean="0">
                <a:latin typeface="Arial" charset="0"/>
                <a:ea typeface="ＭＳ Ｐゴシック" pitchFamily="34" charset="-128"/>
              </a:rPr>
              <a:t> </a:t>
            </a:r>
            <a:r>
              <a:rPr lang="en-US" sz="1100" b="1" dirty="0" smtClean="0">
                <a:latin typeface="Arial" charset="0"/>
                <a:ea typeface="ＭＳ Ｐゴシック" pitchFamily="34" charset="-128"/>
              </a:rPr>
              <a:t>How can companies apply ethical standards to create new business opportunities</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Whereas</a:t>
            </a:r>
            <a:r>
              <a:rPr lang="en-US" sz="1100" baseline="0" dirty="0" smtClean="0">
                <a:latin typeface="Arial" charset="0"/>
                <a:ea typeface="ＭＳ Ｐゴシック" pitchFamily="34" charset="-128"/>
              </a:rPr>
              <a:t> </a:t>
            </a:r>
            <a:r>
              <a:rPr lang="en-US" sz="1100" dirty="0" smtClean="0">
                <a:latin typeface="Arial" charset="0"/>
                <a:ea typeface="ＭＳ Ｐゴシック" pitchFamily="34" charset="-128"/>
              </a:rPr>
              <a:t>some </a:t>
            </a:r>
            <a:r>
              <a:rPr lang="en-US" sz="1100" dirty="0" smtClean="0">
                <a:latin typeface="Arial" charset="0"/>
                <a:ea typeface="ＭＳ Ｐゴシック" pitchFamily="34" charset="-128"/>
              </a:rPr>
              <a:t>businesses are tackling ethical issues and offering consumers more ethical choices through their businesses, others are attempting to reduce the impact they have on the environment.</a:t>
            </a:r>
            <a:endParaRPr lang="en-US" sz="1100" b="1" dirty="0" smtClean="0">
              <a:latin typeface="Arial" charset="0"/>
              <a:ea typeface="ＭＳ Ｐゴシック" pitchFamily="34" charset="-128"/>
            </a:endParaRPr>
          </a:p>
          <a:p>
            <a:pPr marL="201613" indent="-190500" eaLnBrk="1" hangingPunct="1">
              <a:spcBef>
                <a:spcPct val="0"/>
              </a:spcBef>
              <a:buFont typeface="Arial" charset="0"/>
              <a:buNone/>
              <a:defRPr/>
            </a:pPr>
            <a:r>
              <a:rPr lang="en-US" sz="1100" b="1" dirty="0" smtClean="0">
                <a:latin typeface="Arial" charset="0"/>
                <a:ea typeface="ＭＳ Ｐゴシック" pitchFamily="34" charset="-128"/>
              </a:rPr>
              <a:t>10. What approaches can a company use to develop and maintain an ethical environment</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Managers can make sure a mission statement is in place and is communicated throughout the business. Companies can offer orientation programs to new employees to inform them of the ethical standards in place. </a:t>
            </a:r>
            <a:r>
              <a:rPr lang="en-US" sz="1100" b="1" dirty="0" smtClean="0">
                <a:latin typeface="Arial" charset="0"/>
                <a:ea typeface="ＭＳ Ｐゴシック" pitchFamily="34" charset="-128"/>
              </a:rPr>
              <a:t>Ethics training programs</a:t>
            </a:r>
            <a:r>
              <a:rPr lang="en-US" sz="1100" dirty="0" smtClean="0">
                <a:latin typeface="Arial" charset="0"/>
                <a:ea typeface="ＭＳ Ｐゴシック" pitchFamily="34" charset="-128"/>
              </a:rPr>
              <a:t> can boost the awareness of employees about ethical issues.</a:t>
            </a:r>
          </a:p>
        </p:txBody>
      </p:sp>
      <p:sp>
        <p:nvSpPr>
          <p:cNvPr id="56323" name="Slide Number Placeholder 3"/>
          <p:cNvSpPr>
            <a:spLocks noGrp="1"/>
          </p:cNvSpPr>
          <p:nvPr>
            <p:ph type="sldNum" sz="quarter" idx="5"/>
          </p:nvPr>
        </p:nvSpPr>
        <p:spPr bwMode="auto">
          <a:ln>
            <a:miter lim="800000"/>
            <a:headEnd/>
            <a:tailEnd/>
          </a:ln>
        </p:spPr>
        <p:txBody>
          <a:bodyPr/>
          <a:lstStyle/>
          <a:p>
            <a:pPr>
              <a:defRPr/>
            </a:pPr>
            <a:fld id="{7F522D67-DEE3-4EE3-9768-3B25366D2A05}"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a:lstStyle/>
          <a:p>
            <a:pPr>
              <a:defRPr/>
            </a:pPr>
            <a:fld id="{5CE64B72-CF9B-4917-B26A-5AAEA833727F}" type="slidenum">
              <a:rPr lang="en-US" smtClean="0"/>
              <a:pPr>
                <a:defRPr/>
              </a:pPr>
              <a:t>22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p:spPr>
        <p:txBody>
          <a:bodyPr/>
          <a:lstStyle/>
          <a:p>
            <a:pPr marL="273050" indent="-273050" eaLnBrk="1" hangingPunct="1">
              <a:lnSpc>
                <a:spcPct val="90000"/>
              </a:lnSpc>
              <a:spcBef>
                <a:spcPct val="0"/>
              </a:spcBef>
              <a:buFont typeface="Arial" charset="0"/>
              <a:buNone/>
              <a:defRPr/>
            </a:pPr>
            <a:r>
              <a:rPr lang="en-US" sz="1100" b="1" dirty="0" smtClean="0">
                <a:latin typeface="Arial" charset="0"/>
                <a:ea typeface="ＭＳ Ｐゴシック" pitchFamily="34" charset="-128"/>
              </a:rPr>
              <a:t>Learning Objective 1</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What are </a:t>
            </a:r>
            <a:r>
              <a:rPr lang="en-US" sz="1100" b="0" dirty="0" smtClean="0">
                <a:latin typeface="Arial" charset="0"/>
                <a:ea typeface="ＭＳ Ｐゴシック" pitchFamily="34" charset="-128"/>
              </a:rPr>
              <a:t>ethics</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and different ethical systems?</a:t>
            </a:r>
          </a:p>
          <a:p>
            <a:pPr marL="273050" indent="-27305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0" indent="0" eaLnBrk="1" hangingPunct="1">
              <a:lnSpc>
                <a:spcPct val="90000"/>
              </a:lnSpc>
              <a:spcBef>
                <a:spcPct val="0"/>
              </a:spcBef>
              <a:buFont typeface="Arial" charset="0"/>
              <a:buNone/>
              <a:defRPr/>
            </a:pPr>
            <a:r>
              <a:rPr lang="en-US" sz="1100" b="1" dirty="0" smtClean="0">
                <a:latin typeface="Arial" charset="0"/>
                <a:ea typeface="ＭＳ Ｐゴシック" pitchFamily="34" charset="-128"/>
              </a:rPr>
              <a:t>Ethics</a:t>
            </a:r>
            <a:r>
              <a:rPr lang="en-US" sz="1100" dirty="0" smtClean="0">
                <a:latin typeface="Arial" charset="0"/>
                <a:ea typeface="ＭＳ Ｐゴシック" pitchFamily="34" charset="-128"/>
              </a:rPr>
              <a:t> refers to the study of the general nature of morals and of the specific moral choices a person makes.</a:t>
            </a:r>
          </a:p>
          <a:p>
            <a:pPr marL="520700" lvl="3" indent="0" eaLnBrk="1" hangingPunct="1">
              <a:lnSpc>
                <a:spcPct val="90000"/>
              </a:lnSpc>
              <a:spcBef>
                <a:spcPct val="0"/>
              </a:spcBef>
              <a:buFontTx/>
              <a:buNone/>
              <a:defRPr/>
            </a:pPr>
            <a:r>
              <a:rPr lang="en-US" sz="1100" dirty="0" smtClean="0">
                <a:latin typeface="Arial" charset="0"/>
                <a:ea typeface="ＭＳ Ｐゴシック" pitchFamily="34" charset="-128"/>
              </a:rPr>
              <a:t>Not all people share the same ethics. Some systems of ethical conduct are based on religious systems, some are cultural or national, and some have been passed from generation to generation within a specific ethnic group. </a:t>
            </a:r>
          </a:p>
          <a:p>
            <a:pPr marL="0"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0" indent="0" eaLnBrk="1" hangingPunct="1">
              <a:lnSpc>
                <a:spcPct val="90000"/>
              </a:lnSpc>
              <a:spcBef>
                <a:spcPct val="0"/>
              </a:spcBef>
              <a:buFont typeface="Arial" charset="0"/>
              <a:buNone/>
              <a:defRPr/>
            </a:pPr>
            <a:r>
              <a:rPr lang="en-US" sz="1100" dirty="0" smtClean="0">
                <a:latin typeface="Arial" charset="0"/>
                <a:ea typeface="ＭＳ Ｐゴシック" pitchFamily="34" charset="-128"/>
              </a:rPr>
              <a:t>Ethics can be hard to define. There are many different ethical systems that one can use to evaluation a situation or decision:</a:t>
            </a:r>
          </a:p>
          <a:p>
            <a:pPr marL="0"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746125" lvl="1" indent="-171450" eaLnBrk="1" hangingPunct="1">
              <a:lnSpc>
                <a:spcPct val="90000"/>
              </a:lnSpc>
              <a:spcBef>
                <a:spcPct val="0"/>
              </a:spcBef>
              <a:defRPr/>
            </a:pPr>
            <a:r>
              <a:rPr lang="en-US" sz="1100" b="1" dirty="0" smtClean="0">
                <a:latin typeface="Arial" charset="0"/>
                <a:ea typeface="ＭＳ Ｐゴシック" pitchFamily="34" charset="-128"/>
              </a:rPr>
              <a:t>Moral relativism </a:t>
            </a:r>
            <a:r>
              <a:rPr lang="en-US" sz="1100" dirty="0" smtClean="0">
                <a:latin typeface="Arial" charset="0"/>
                <a:ea typeface="ＭＳ Ｐゴシック" pitchFamily="34" charset="-128"/>
              </a:rPr>
              <a:t>holds that there is no universal moral truth but only people’s individual beliefs, perspectives, and values. Each person, therefore, has his or her own ideas of right and wrong.</a:t>
            </a:r>
          </a:p>
          <a:p>
            <a:pPr marL="746125" lvl="1" indent="-171450" eaLnBrk="1" hangingPunct="1">
              <a:lnSpc>
                <a:spcPct val="90000"/>
              </a:lnSpc>
              <a:spcBef>
                <a:spcPct val="0"/>
              </a:spcBef>
              <a:defRPr/>
            </a:pPr>
            <a:endParaRPr lang="en-US" sz="1100" dirty="0" smtClean="0">
              <a:latin typeface="Arial" charset="0"/>
              <a:ea typeface="ＭＳ Ｐゴシック" pitchFamily="34" charset="-128"/>
            </a:endParaRPr>
          </a:p>
          <a:p>
            <a:pPr marL="746125" lvl="1" indent="-171450" eaLnBrk="1" hangingPunct="1">
              <a:lnSpc>
                <a:spcPct val="90000"/>
              </a:lnSpc>
              <a:spcBef>
                <a:spcPct val="0"/>
              </a:spcBef>
              <a:defRPr/>
            </a:pPr>
            <a:r>
              <a:rPr lang="en-US" sz="1100" b="1" dirty="0" smtClean="0">
                <a:latin typeface="Arial" charset="0"/>
                <a:ea typeface="ＭＳ Ｐゴシック" pitchFamily="34" charset="-128"/>
              </a:rPr>
              <a:t>Situational ethics</a:t>
            </a:r>
            <a:r>
              <a:rPr lang="en-US" sz="1100" dirty="0" smtClean="0">
                <a:latin typeface="Arial" charset="0"/>
                <a:ea typeface="ＭＳ Ｐゴシック" pitchFamily="34" charset="-128"/>
              </a:rPr>
              <a:t> is based on the idea that people make decisions based on a specific situation instead of universal laws.</a:t>
            </a:r>
          </a:p>
          <a:p>
            <a:pPr marL="746125" lvl="1" indent="-171450" eaLnBrk="1" hangingPunct="1">
              <a:lnSpc>
                <a:spcPct val="90000"/>
              </a:lnSpc>
              <a:spcBef>
                <a:spcPct val="0"/>
              </a:spcBef>
              <a:defRPr/>
            </a:pPr>
            <a:endParaRPr lang="en-US" sz="1100" dirty="0" smtClean="0">
              <a:latin typeface="Arial" charset="0"/>
              <a:ea typeface="ＭＳ Ｐゴシック" pitchFamily="34" charset="-128"/>
            </a:endParaRPr>
          </a:p>
          <a:p>
            <a:pPr marL="746125" lvl="1" indent="-171450" eaLnBrk="1" hangingPunct="1">
              <a:lnSpc>
                <a:spcPct val="90000"/>
              </a:lnSpc>
              <a:spcBef>
                <a:spcPct val="0"/>
              </a:spcBef>
              <a:defRPr/>
            </a:pPr>
            <a:r>
              <a:rPr lang="en-US" sz="1100" b="1" dirty="0" smtClean="0">
                <a:latin typeface="Arial" charset="0"/>
                <a:ea typeface="ＭＳ Ｐゴシック" pitchFamily="34" charset="-128"/>
              </a:rPr>
              <a:t>Judeo-Christian ethics</a:t>
            </a:r>
            <a:r>
              <a:rPr lang="en-US" sz="1100" dirty="0" smtClean="0">
                <a:latin typeface="Arial" charset="0"/>
                <a:ea typeface="ＭＳ Ｐゴシック" pitchFamily="34" charset="-128"/>
              </a:rPr>
              <a:t> refers to the common set of basic values shared across both Jewish and Christian religious traditions. These include respecting property and relationships, respecting one’s parents, and being kind to others. </a:t>
            </a:r>
          </a:p>
          <a:p>
            <a:pPr marL="0"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0" indent="0" eaLnBrk="1" hangingPunct="1">
              <a:lnSpc>
                <a:spcPct val="90000"/>
              </a:lnSpc>
              <a:spcBef>
                <a:spcPct val="0"/>
              </a:spcBef>
              <a:buFont typeface="Arial" charset="0"/>
              <a:buNone/>
              <a:defRPr/>
            </a:pPr>
            <a:r>
              <a:rPr lang="en-US" sz="1100" b="1" dirty="0" smtClean="0">
                <a:latin typeface="Arial" charset="0"/>
                <a:ea typeface="ＭＳ Ｐゴシック" pitchFamily="34" charset="-128"/>
              </a:rPr>
              <a:t>Unethical behavior</a:t>
            </a:r>
            <a:r>
              <a:rPr lang="en-US" sz="1100" dirty="0" smtClean="0">
                <a:latin typeface="Arial" charset="0"/>
                <a:ea typeface="ＭＳ Ｐゴシック" pitchFamily="34" charset="-128"/>
              </a:rPr>
              <a:t> does not conform to a set of approved standards of social or professional behavior.</a:t>
            </a:r>
          </a:p>
          <a:p>
            <a:pPr marL="0"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a:p>
            <a:pPr marL="0" indent="0" eaLnBrk="1" hangingPunct="1">
              <a:lnSpc>
                <a:spcPct val="90000"/>
              </a:lnSpc>
              <a:spcBef>
                <a:spcPct val="0"/>
              </a:spcBef>
              <a:buFont typeface="Arial" charset="0"/>
              <a:buNone/>
              <a:defRPr/>
            </a:pPr>
            <a:r>
              <a:rPr lang="en-US" sz="1100" b="1" dirty="0" smtClean="0">
                <a:latin typeface="Arial" charset="0"/>
                <a:ea typeface="ＭＳ Ｐゴシック" pitchFamily="34" charset="-128"/>
              </a:rPr>
              <a:t>Amoral behavior </a:t>
            </a:r>
            <a:r>
              <a:rPr lang="en-US" sz="1100" dirty="0" smtClean="0">
                <a:latin typeface="Arial" charset="0"/>
                <a:ea typeface="ＭＳ Ｐゴシック" pitchFamily="34" charset="-128"/>
              </a:rPr>
              <a:t>is when a person has no sense of right and wrong and no interest in the moral consequences of his or her actions. </a:t>
            </a:r>
          </a:p>
          <a:p>
            <a:pPr marL="0" indent="0" eaLnBrk="1" hangingPunct="1">
              <a:lnSpc>
                <a:spcPct val="90000"/>
              </a:lnSpc>
              <a:spcBef>
                <a:spcPct val="0"/>
              </a:spcBef>
              <a:buFont typeface="Arial" charset="0"/>
              <a:buNone/>
              <a:defRPr/>
            </a:pPr>
            <a:endParaRPr lang="en-US" sz="1100" dirty="0" smtClean="0">
              <a:latin typeface="Arial" charset="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a:lstStyle/>
          <a:p>
            <a:pPr>
              <a:defRPr/>
            </a:pPr>
            <a:fld id="{BD6E9B68-A0E4-4308-BEF4-6BA0D2975FD6}"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extLst/>
        </p:spPr>
        <p:txBody>
          <a:bodyPr/>
          <a:lstStyle/>
          <a:p>
            <a:pPr eaLnBrk="1" hangingPunct="1">
              <a:lnSpc>
                <a:spcPct val="80000"/>
              </a:lnSpc>
              <a:spcBef>
                <a:spcPct val="0"/>
              </a:spcBef>
              <a:buFont typeface="Arial" charset="0"/>
              <a:buNone/>
              <a:defRPr/>
            </a:pPr>
            <a:r>
              <a:rPr lang="en-US" b="1" dirty="0" smtClean="0">
                <a:latin typeface="Arial" charset="0"/>
                <a:ea typeface="ＭＳ Ｐゴシック" pitchFamily="34" charset="-128"/>
              </a:rPr>
              <a:t>Learning Objective 2</a:t>
            </a:r>
            <a:r>
              <a:rPr lang="en-US" b="0" dirty="0" smtClean="0">
                <a:latin typeface="Arial" charset="0"/>
                <a:ea typeface="ＭＳ Ｐゴシック" pitchFamily="34" charset="-128"/>
              </a:rPr>
              <a:t>:</a:t>
            </a:r>
            <a:r>
              <a:rPr lang="en-US" b="1" dirty="0" smtClean="0">
                <a:latin typeface="Arial" charset="0"/>
                <a:ea typeface="ＭＳ Ｐゴシック" pitchFamily="34" charset="-128"/>
              </a:rPr>
              <a:t> </a:t>
            </a:r>
            <a:r>
              <a:rPr lang="en-US" dirty="0" smtClean="0">
                <a:latin typeface="Arial" charset="0"/>
                <a:ea typeface="ＭＳ Ｐゴシック" pitchFamily="34" charset="-128"/>
              </a:rPr>
              <a:t>How does a person create a personal code of ethics?</a:t>
            </a:r>
          </a:p>
          <a:p>
            <a:pPr eaLnBrk="1" hangingPunct="1">
              <a:lnSpc>
                <a:spcPct val="80000"/>
              </a:lnSpc>
              <a:spcBef>
                <a:spcPct val="0"/>
              </a:spcBef>
              <a:buFont typeface="Arial" charset="0"/>
              <a:buNone/>
              <a:defRPr/>
            </a:pPr>
            <a:endParaRPr lang="en-US" b="1" dirty="0" smtClean="0">
              <a:latin typeface="Arial" charset="0"/>
              <a:ea typeface="ＭＳ Ｐゴシック" pitchFamily="34" charset="-128"/>
            </a:endParaRPr>
          </a:p>
          <a:p>
            <a:pPr marL="11112" indent="0" eaLnBrk="1" hangingPunct="1">
              <a:lnSpc>
                <a:spcPct val="80000"/>
              </a:lnSpc>
              <a:spcBef>
                <a:spcPct val="0"/>
              </a:spcBef>
              <a:buFont typeface="Arial" charset="0"/>
              <a:buNone/>
              <a:defRPr/>
            </a:pPr>
            <a:r>
              <a:rPr lang="en-US" b="1" dirty="0" smtClean="0">
                <a:latin typeface="Arial" charset="0"/>
                <a:ea typeface="ＭＳ Ｐゴシック" pitchFamily="34" charset="-128"/>
              </a:rPr>
              <a:t>Personal ethics</a:t>
            </a:r>
            <a:r>
              <a:rPr lang="en-US" dirty="0" smtClean="0">
                <a:latin typeface="Arial" charset="0"/>
                <a:ea typeface="ＭＳ Ｐゴシック" pitchFamily="34" charset="-128"/>
              </a:rPr>
              <a:t> are a set of principles that guide the decisions you make in your life. Life experiences offer all of us opportunities to develop our personal ethics. </a:t>
            </a:r>
          </a:p>
          <a:p>
            <a:pPr marL="11112" indent="0" eaLnBrk="1" hangingPunct="1">
              <a:lnSpc>
                <a:spcPct val="80000"/>
              </a:lnSpc>
              <a:spcBef>
                <a:spcPct val="0"/>
              </a:spcBef>
              <a:buFont typeface="Arial" charset="0"/>
              <a:buNone/>
              <a:defRPr/>
            </a:pPr>
            <a:endParaRPr lang="en-US" dirty="0" smtClean="0">
              <a:latin typeface="Arial" charset="0"/>
              <a:ea typeface="ＭＳ Ｐゴシック" pitchFamily="34" charset="-128"/>
            </a:endParaRPr>
          </a:p>
          <a:p>
            <a:pPr marL="11112" indent="0" eaLnBrk="1" hangingPunct="1">
              <a:lnSpc>
                <a:spcPct val="80000"/>
              </a:lnSpc>
              <a:spcBef>
                <a:spcPct val="0"/>
              </a:spcBef>
              <a:buFont typeface="Arial" charset="0"/>
              <a:buNone/>
              <a:defRPr/>
            </a:pPr>
            <a:r>
              <a:rPr lang="en-US" dirty="0" smtClean="0">
                <a:latin typeface="Arial" charset="0"/>
                <a:ea typeface="ＭＳ Ｐゴシック" pitchFamily="34" charset="-128"/>
              </a:rPr>
              <a:t>Table 3.1 in the text outlines one way to analyze your own ethical system. Write down your answers as you go through the four steps:</a:t>
            </a:r>
          </a:p>
          <a:p>
            <a:pPr marL="333375" lvl="1" indent="-228600" eaLnBrk="1" hangingPunct="1">
              <a:lnSpc>
                <a:spcPct val="80000"/>
              </a:lnSpc>
              <a:spcBef>
                <a:spcPct val="0"/>
              </a:spcBef>
              <a:buFont typeface="Arial" charset="0"/>
              <a:buAutoNum type="arabicPeriod"/>
              <a:defRPr/>
            </a:pPr>
            <a:r>
              <a:rPr lang="en-US" i="0" dirty="0" smtClean="0">
                <a:latin typeface="Arial" charset="0"/>
                <a:ea typeface="ＭＳ Ｐゴシック" pitchFamily="34" charset="-128"/>
              </a:rPr>
              <a:t>What</a:t>
            </a:r>
            <a:r>
              <a:rPr lang="en-US" i="0" baseline="0" dirty="0" smtClean="0">
                <a:latin typeface="Arial" charset="0"/>
                <a:ea typeface="ＭＳ Ｐゴシック" pitchFamily="34" charset="-128"/>
              </a:rPr>
              <a:t> characteristics would others use to describe you?</a:t>
            </a:r>
          </a:p>
          <a:p>
            <a:pPr marL="333375" lvl="1" indent="-228600" eaLnBrk="1" hangingPunct="1">
              <a:lnSpc>
                <a:spcPct val="80000"/>
              </a:lnSpc>
              <a:spcBef>
                <a:spcPct val="0"/>
              </a:spcBef>
              <a:buFont typeface="Arial" charset="0"/>
              <a:buAutoNum type="arabicPeriod"/>
              <a:defRPr/>
            </a:pPr>
            <a:r>
              <a:rPr lang="en-US" i="0" baseline="0" dirty="0" smtClean="0">
                <a:latin typeface="Arial" charset="0"/>
                <a:ea typeface="ＭＳ Ｐゴシック" pitchFamily="34" charset="-128"/>
              </a:rPr>
              <a:t>What are the most important beliefs you hold and use to make decisions in your life?</a:t>
            </a:r>
          </a:p>
          <a:p>
            <a:pPr marL="333375" lvl="1" indent="-228600" eaLnBrk="1" hangingPunct="1">
              <a:lnSpc>
                <a:spcPct val="80000"/>
              </a:lnSpc>
              <a:spcBef>
                <a:spcPct val="0"/>
              </a:spcBef>
              <a:buFont typeface="Arial" charset="0"/>
              <a:buAutoNum type="arabicPeriod"/>
              <a:defRPr/>
            </a:pPr>
            <a:r>
              <a:rPr lang="en-US" i="0" baseline="0" dirty="0" smtClean="0">
                <a:latin typeface="Arial" charset="0"/>
                <a:ea typeface="ＭＳ Ｐゴシック" pitchFamily="34" charset="-128"/>
              </a:rPr>
              <a:t>Where did your beliefs and your views of your character come from?</a:t>
            </a:r>
          </a:p>
          <a:p>
            <a:pPr marL="333375" lvl="1" indent="-228600" eaLnBrk="1" hangingPunct="1">
              <a:lnSpc>
                <a:spcPct val="80000"/>
              </a:lnSpc>
              <a:spcBef>
                <a:spcPct val="0"/>
              </a:spcBef>
              <a:buFont typeface="Arial" charset="0"/>
              <a:buAutoNum type="arabicPeriod"/>
              <a:defRPr/>
            </a:pPr>
            <a:r>
              <a:rPr lang="en-US" i="0" baseline="0" dirty="0" smtClean="0">
                <a:latin typeface="Arial" charset="0"/>
                <a:ea typeface="ＭＳ Ｐゴシック" pitchFamily="34" charset="-128"/>
              </a:rPr>
              <a:t>How do your relationships reflect your character and beliefs?</a:t>
            </a:r>
            <a:endParaRPr lang="en-US" i="0" dirty="0" smtClean="0">
              <a:latin typeface="Arial" charset="0"/>
              <a:ea typeface="ＭＳ Ｐゴシック" pitchFamily="34" charset="-128"/>
            </a:endParaRPr>
          </a:p>
          <a:p>
            <a:pPr eaLnBrk="1" hangingPunct="1">
              <a:lnSpc>
                <a:spcPct val="80000"/>
              </a:lnSpc>
              <a:spcBef>
                <a:spcPct val="0"/>
              </a:spcBef>
              <a:defRPr/>
            </a:pPr>
            <a:endParaRPr lang="en-US" dirty="0" smtClean="0">
              <a:latin typeface="Arial" charset="0"/>
              <a:ea typeface="ＭＳ Ｐゴシック" pitchFamily="34" charset="-128"/>
            </a:endParaRPr>
          </a:p>
          <a:p>
            <a:pPr eaLnBrk="1" hangingPunct="1">
              <a:lnSpc>
                <a:spcPct val="80000"/>
              </a:lnSpc>
              <a:spcBef>
                <a:spcPct val="0"/>
              </a:spcBef>
              <a:buNone/>
              <a:defRPr/>
            </a:pPr>
            <a:r>
              <a:rPr lang="en-US" dirty="0" smtClean="0">
                <a:latin typeface="Arial" charset="0"/>
                <a:ea typeface="ＭＳ Ｐゴシック" pitchFamily="34" charset="-128"/>
              </a:rPr>
              <a:t>Businesses follow a similar plan when creating their own statements of values. It will be easier for you to work for a business if you have a well-defined statement of personal values. </a:t>
            </a:r>
          </a:p>
          <a:p>
            <a:pPr eaLnBrk="1" hangingPunct="1">
              <a:lnSpc>
                <a:spcPct val="80000"/>
              </a:lnSpc>
              <a:spcBef>
                <a:spcPct val="0"/>
              </a:spcBef>
              <a:buFont typeface="Arial" charset="0"/>
              <a:buNone/>
              <a:defRPr/>
            </a:pPr>
            <a:endParaRPr lang="en-US" dirty="0" smtClean="0">
              <a:latin typeface="Arial" charset="0"/>
              <a:ea typeface="ＭＳ Ｐゴシック" pitchFamily="34" charset="-128"/>
            </a:endParaRPr>
          </a:p>
        </p:txBody>
      </p:sp>
      <p:sp>
        <p:nvSpPr>
          <p:cNvPr id="21507" name="Slide Number Placeholder 3"/>
          <p:cNvSpPr>
            <a:spLocks noGrp="1"/>
          </p:cNvSpPr>
          <p:nvPr>
            <p:ph type="sldNum" sz="quarter" idx="5"/>
          </p:nvPr>
        </p:nvSpPr>
        <p:spPr bwMode="auto">
          <a:ln>
            <a:miter lim="800000"/>
            <a:headEnd/>
            <a:tailEnd/>
          </a:ln>
        </p:spPr>
        <p:txBody>
          <a:bodyPr/>
          <a:lstStyle/>
          <a:p>
            <a:pPr>
              <a:defRPr/>
            </a:pPr>
            <a:fld id="{C00E65C3-E2AD-43E2-BB5D-AD888F1B6830}"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p:spPr>
        <p:txBody>
          <a:bodyPr/>
          <a:lstStyle/>
          <a:p>
            <a:pPr eaLnBrk="1" hangingPunct="1">
              <a:spcBef>
                <a:spcPct val="0"/>
              </a:spcBef>
              <a:buFont typeface="Arial" charset="0"/>
              <a:buNone/>
              <a:defRPr/>
            </a:pPr>
            <a:r>
              <a:rPr lang="en-US" sz="1100" b="1" dirty="0" smtClean="0">
                <a:latin typeface="Arial" charset="0"/>
                <a:ea typeface="ＭＳ Ｐゴシック" pitchFamily="34" charset="-128"/>
              </a:rPr>
              <a:t>Learning Objective 3</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How </a:t>
            </a:r>
            <a:r>
              <a:rPr lang="en-US" sz="1100" b="0" dirty="0" smtClean="0">
                <a:latin typeface="Arial" charset="0"/>
                <a:ea typeface="ＭＳ Ｐゴシック" pitchFamily="34" charset="-128"/>
              </a:rPr>
              <a:t>might personal ethics play </a:t>
            </a:r>
            <a:r>
              <a:rPr lang="en-US" sz="1100" dirty="0" smtClean="0">
                <a:latin typeface="Arial" charset="0"/>
                <a:ea typeface="ＭＳ Ｐゴシック" pitchFamily="34" charset="-128"/>
              </a:rPr>
              <a:t>a role in the workplace?</a:t>
            </a:r>
          </a:p>
          <a:p>
            <a:pPr eaLnBrk="1" hangingPunct="1">
              <a:spcBef>
                <a:spcPct val="0"/>
              </a:spcBef>
              <a:buFont typeface="Arial" charset="0"/>
              <a:buNone/>
              <a:defRPr/>
            </a:pPr>
            <a:endParaRPr lang="en-US" sz="1100" dirty="0" smtClean="0">
              <a:latin typeface="Arial" charset="0"/>
              <a:ea typeface="ＭＳ Ｐゴシック" pitchFamily="34" charset="-128"/>
            </a:endParaRPr>
          </a:p>
          <a:p>
            <a:pPr marL="11112" indent="0" eaLnBrk="1" hangingPunct="1">
              <a:spcBef>
                <a:spcPct val="0"/>
              </a:spcBef>
              <a:buFont typeface="Arial" charset="0"/>
              <a:buNone/>
              <a:defRPr/>
            </a:pPr>
            <a:r>
              <a:rPr lang="en-US" sz="1100" b="1" dirty="0" smtClean="0">
                <a:latin typeface="Arial" charset="0"/>
                <a:ea typeface="ＭＳ Ｐゴシック" pitchFamily="34" charset="-128"/>
              </a:rPr>
              <a:t>How do personal ethics carry into the work environment? </a:t>
            </a:r>
          </a:p>
          <a:p>
            <a:pPr marL="273050" lvl="1" indent="-273050" eaLnBrk="1" hangingPunct="1">
              <a:spcBef>
                <a:spcPct val="0"/>
              </a:spcBef>
              <a:buFontTx/>
              <a:buChar char="o"/>
              <a:defRPr/>
            </a:pPr>
            <a:r>
              <a:rPr lang="en-US" sz="1100" dirty="0" smtClean="0">
                <a:latin typeface="Arial" charset="0"/>
                <a:ea typeface="ＭＳ Ｐゴシック" pitchFamily="34" charset="-128"/>
              </a:rPr>
              <a:t>What if you are asked to act against your ethics?</a:t>
            </a:r>
          </a:p>
          <a:p>
            <a:pPr marL="273050" lvl="1" indent="-273050" eaLnBrk="1" hangingPunct="1">
              <a:spcBef>
                <a:spcPct val="0"/>
              </a:spcBef>
              <a:buFontTx/>
              <a:buChar char="o"/>
              <a:defRPr/>
            </a:pPr>
            <a:r>
              <a:rPr lang="en-US" sz="1100" dirty="0" smtClean="0">
                <a:latin typeface="Arial" charset="0"/>
                <a:ea typeface="ＭＳ Ｐゴシック" pitchFamily="34" charset="-128"/>
              </a:rPr>
              <a:t>What if you unknowingly do something “wrong”?</a:t>
            </a:r>
          </a:p>
          <a:p>
            <a:pPr marL="273050" lvl="1" indent="-273050" eaLnBrk="1" hangingPunct="1">
              <a:spcBef>
                <a:spcPct val="0"/>
              </a:spcBef>
              <a:buFontTx/>
              <a:buChar char="o"/>
              <a:defRPr/>
            </a:pPr>
            <a:r>
              <a:rPr lang="en-US" sz="1100" dirty="0" smtClean="0">
                <a:latin typeface="Arial" charset="0"/>
                <a:ea typeface="ＭＳ Ｐゴシック" pitchFamily="34" charset="-128"/>
              </a:rPr>
              <a:t>What if you knowingly do something unethical or even illegal?</a:t>
            </a:r>
          </a:p>
        </p:txBody>
      </p:sp>
      <p:sp>
        <p:nvSpPr>
          <p:cNvPr id="23555" name="Slide Number Placeholder 3"/>
          <p:cNvSpPr>
            <a:spLocks noGrp="1"/>
          </p:cNvSpPr>
          <p:nvPr>
            <p:ph type="sldNum" sz="quarter" idx="5"/>
          </p:nvPr>
        </p:nvSpPr>
        <p:spPr bwMode="auto">
          <a:ln>
            <a:miter lim="800000"/>
            <a:headEnd/>
            <a:tailEnd/>
          </a:ln>
        </p:spPr>
        <p:txBody>
          <a:bodyPr/>
          <a:lstStyle/>
          <a:p>
            <a:pPr>
              <a:defRPr/>
            </a:pPr>
            <a:fld id="{068BBD7C-0C73-444C-BEEE-3EBE4D1E80BE}"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pPr marL="9525" indent="0" eaLnBrk="1" hangingPunct="1">
              <a:lnSpc>
                <a:spcPct val="90000"/>
              </a:lnSpc>
              <a:spcBef>
                <a:spcPct val="0"/>
              </a:spcBef>
              <a:buFontTx/>
              <a:buNone/>
            </a:pPr>
            <a:r>
              <a:rPr lang="en-US" sz="1100" b="1" dirty="0" smtClean="0">
                <a:latin typeface="Arial" charset="0"/>
                <a:ea typeface="ＭＳ Ｐゴシック" pitchFamily="34" charset="-128"/>
              </a:rPr>
              <a:t>Price fixing</a:t>
            </a:r>
            <a:r>
              <a:rPr lang="en-US" sz="1100" dirty="0" smtClean="0">
                <a:latin typeface="Arial" charset="0"/>
                <a:ea typeface="ＭＳ Ｐゴシック" pitchFamily="34" charset="-128"/>
              </a:rPr>
              <a:t> occurs when a group of companies agree among themselves to set a product’s price, independent of market demand or supply.</a:t>
            </a:r>
          </a:p>
          <a:p>
            <a:pPr marL="9525" indent="0" eaLnBrk="1" hangingPunct="1">
              <a:lnSpc>
                <a:spcPct val="90000"/>
              </a:lnSpc>
              <a:spcBef>
                <a:spcPct val="0"/>
              </a:spcBef>
              <a:buFontTx/>
              <a:buNone/>
            </a:pPr>
            <a:endParaRPr lang="en-US" sz="1100" dirty="0" smtClean="0">
              <a:latin typeface="Arial" charset="0"/>
              <a:ea typeface="ＭＳ Ｐゴシック" pitchFamily="34" charset="-128"/>
            </a:endParaRPr>
          </a:p>
          <a:p>
            <a:pPr marL="9525" indent="0" eaLnBrk="1" hangingPunct="1">
              <a:lnSpc>
                <a:spcPct val="90000"/>
              </a:lnSpc>
              <a:spcBef>
                <a:spcPct val="0"/>
              </a:spcBef>
              <a:buFontTx/>
              <a:buNone/>
            </a:pPr>
            <a:r>
              <a:rPr lang="en-US" sz="1100" dirty="0" smtClean="0">
                <a:latin typeface="Arial" charset="0"/>
                <a:ea typeface="ＭＳ Ｐゴシック" pitchFamily="34" charset="-128"/>
              </a:rPr>
              <a:t>Mark Whitacre, a senior executive with agricultural giant Archer Daniels Midland, or ADM, was involved for years in a multinational price-fixing scheme. </a:t>
            </a:r>
            <a:r>
              <a:rPr lang="en-US" sz="1100" dirty="0" smtClean="0">
                <a:latin typeface="Arial" charset="0"/>
                <a:ea typeface="ＭＳ Ｐゴシック" pitchFamily="34" charset="-128"/>
              </a:rPr>
              <a:t>Based </a:t>
            </a:r>
            <a:r>
              <a:rPr lang="en-US" sz="1100" dirty="0" smtClean="0">
                <a:latin typeface="Arial" charset="0"/>
                <a:ea typeface="ＭＳ Ｐゴシック" pitchFamily="34" charset="-128"/>
              </a:rPr>
              <a:t>on such price fixing, ADM stole millions of dollars from its customers by agreeing with its competitors to set a product’s price. </a:t>
            </a:r>
          </a:p>
          <a:p>
            <a:pPr marL="9525" indent="0" eaLnBrk="1" hangingPunct="1">
              <a:lnSpc>
                <a:spcPct val="90000"/>
              </a:lnSpc>
              <a:spcBef>
                <a:spcPct val="0"/>
              </a:spcBef>
              <a:buFontTx/>
              <a:buNone/>
            </a:pPr>
            <a:endParaRPr lang="en-US" sz="1100" dirty="0" smtClean="0">
              <a:latin typeface="Arial" charset="0"/>
              <a:ea typeface="ＭＳ Ｐゴシック" pitchFamily="34" charset="-128"/>
            </a:endParaRPr>
          </a:p>
          <a:p>
            <a:pPr marL="9525" indent="0" eaLnBrk="1" hangingPunct="1">
              <a:lnSpc>
                <a:spcPct val="90000"/>
              </a:lnSpc>
              <a:spcBef>
                <a:spcPct val="0"/>
              </a:spcBef>
              <a:buFontTx/>
              <a:buNone/>
            </a:pPr>
            <a:r>
              <a:rPr lang="en-US" sz="1100" dirty="0" smtClean="0">
                <a:latin typeface="Arial" charset="0"/>
                <a:ea typeface="ＭＳ Ｐゴシック" pitchFamily="34" charset="-128"/>
              </a:rPr>
              <a:t>Whitacre was a participant in all illegal activities and was set to rise to the very top of the organization. His wife, however, became increasingly conflicted with what was happening at ADM and with her own ethical values. She finally threatened to divorce Whitacre unless he found a way to end his involvement. </a:t>
            </a:r>
          </a:p>
          <a:p>
            <a:pPr marL="9525" indent="0" eaLnBrk="1" hangingPunct="1">
              <a:lnSpc>
                <a:spcPct val="90000"/>
              </a:lnSpc>
              <a:spcBef>
                <a:spcPct val="0"/>
              </a:spcBef>
              <a:buFontTx/>
              <a:buNone/>
            </a:pPr>
            <a:endParaRPr lang="en-US" sz="1100" dirty="0" smtClean="0">
              <a:latin typeface="Arial" charset="0"/>
              <a:ea typeface="ＭＳ Ｐゴシック" pitchFamily="34" charset="-128"/>
            </a:endParaRPr>
          </a:p>
          <a:p>
            <a:pPr marL="9525" indent="0" eaLnBrk="1" hangingPunct="1">
              <a:lnSpc>
                <a:spcPct val="90000"/>
              </a:lnSpc>
              <a:spcBef>
                <a:spcPct val="0"/>
              </a:spcBef>
              <a:buFontTx/>
              <a:buNone/>
            </a:pPr>
            <a:r>
              <a:rPr lang="en-US" sz="1100" dirty="0" smtClean="0">
                <a:latin typeface="Arial" charset="0"/>
                <a:ea typeface="ＭＳ Ｐゴシック" pitchFamily="34" charset="-128"/>
              </a:rPr>
              <a:t>Whitacre then went to the FBI and agreed to tape meetings at ADM, ultimately recording </a:t>
            </a:r>
            <a:r>
              <a:rPr lang="en-US" sz="1100" dirty="0" smtClean="0">
                <a:latin typeface="Arial" charset="0"/>
                <a:ea typeface="ＭＳ Ｐゴシック" pitchFamily="34" charset="-128"/>
              </a:rPr>
              <a:t>more than 250 </a:t>
            </a:r>
            <a:r>
              <a:rPr lang="en-US" sz="1100" dirty="0" smtClean="0">
                <a:latin typeface="Arial" charset="0"/>
                <a:ea typeface="ＭＳ Ｐゴシック" pitchFamily="34" charset="-128"/>
              </a:rPr>
              <a:t>hours of incriminating audio and videotape. </a:t>
            </a:r>
          </a:p>
          <a:p>
            <a:pPr marL="9525" indent="0" eaLnBrk="1" hangingPunct="1">
              <a:lnSpc>
                <a:spcPct val="90000"/>
              </a:lnSpc>
              <a:spcBef>
                <a:spcPct val="0"/>
              </a:spcBef>
              <a:buFontTx/>
              <a:buNone/>
            </a:pPr>
            <a:endParaRPr lang="en-US" sz="1100" dirty="0" smtClean="0">
              <a:latin typeface="Arial" charset="0"/>
              <a:ea typeface="ＭＳ Ｐゴシック" pitchFamily="34" charset="-128"/>
            </a:endParaRPr>
          </a:p>
          <a:p>
            <a:pPr marL="9525" indent="0" eaLnBrk="1" hangingPunct="1">
              <a:lnSpc>
                <a:spcPct val="90000"/>
              </a:lnSpc>
              <a:spcBef>
                <a:spcPct val="0"/>
              </a:spcBef>
              <a:buFontTx/>
              <a:buNone/>
            </a:pPr>
            <a:r>
              <a:rPr lang="en-US" sz="1100" dirty="0" smtClean="0">
                <a:latin typeface="Arial" charset="0"/>
                <a:ea typeface="ＭＳ Ｐゴシック" pitchFamily="34" charset="-128"/>
              </a:rPr>
              <a:t>Although some people decide they will be flexible with their own ethical standards at the workplace, it can often take a toll on their mental state, their relationships, and their physical health.</a:t>
            </a:r>
          </a:p>
          <a:p>
            <a:pPr marL="9525" indent="0" eaLnBrk="1" hangingPunct="1">
              <a:lnSpc>
                <a:spcPct val="90000"/>
              </a:lnSpc>
              <a:spcBef>
                <a:spcPct val="0"/>
              </a:spcBef>
              <a:buFontTx/>
              <a:buNone/>
            </a:pPr>
            <a:endParaRPr lang="en-US" sz="1100" dirty="0" smtClean="0">
              <a:latin typeface="Arial" charset="0"/>
              <a:ea typeface="ＭＳ Ｐゴシック" pitchFamily="34" charset="-128"/>
            </a:endParaRPr>
          </a:p>
        </p:txBody>
      </p:sp>
      <p:sp>
        <p:nvSpPr>
          <p:cNvPr id="25603" name="Slide Number Placeholder 3"/>
          <p:cNvSpPr>
            <a:spLocks noGrp="1"/>
          </p:cNvSpPr>
          <p:nvPr>
            <p:ph type="sldNum" sz="quarter" idx="5"/>
          </p:nvPr>
        </p:nvSpPr>
        <p:spPr bwMode="auto">
          <a:ln>
            <a:miter lim="800000"/>
            <a:headEnd/>
            <a:tailEnd/>
          </a:ln>
        </p:spPr>
        <p:txBody>
          <a:bodyPr/>
          <a:lstStyle/>
          <a:p>
            <a:pPr>
              <a:defRPr/>
            </a:pPr>
            <a:fld id="{BB9452FA-A1DA-42D1-832F-E08CF73AF04C}"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extLst/>
        </p:spPr>
        <p:txBody>
          <a:bodyPr/>
          <a:lstStyle/>
          <a:p>
            <a:pPr eaLnBrk="1" hangingPunct="1">
              <a:spcBef>
                <a:spcPct val="0"/>
              </a:spcBef>
              <a:buFont typeface="Arial" charset="0"/>
              <a:buNone/>
              <a:defRPr/>
            </a:pPr>
            <a:r>
              <a:rPr lang="en-US" sz="1100" b="1" dirty="0" smtClean="0">
                <a:latin typeface="Arial" charset="0"/>
                <a:ea typeface="ＭＳ Ｐゴシック" pitchFamily="34" charset="-128"/>
              </a:rPr>
              <a:t>Learning Objective 4</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How can you evaluate a company’s ethical code using available resources, such as a </a:t>
            </a:r>
            <a:r>
              <a:rPr lang="en-US" sz="1100" b="0" dirty="0" smtClean="0">
                <a:latin typeface="Arial" charset="0"/>
                <a:ea typeface="ＭＳ Ｐゴシック" pitchFamily="34" charset="-128"/>
              </a:rPr>
              <a:t>mission statement?</a:t>
            </a:r>
          </a:p>
          <a:p>
            <a:pPr eaLnBrk="1" hangingPunct="1">
              <a:spcBef>
                <a:spcPct val="0"/>
              </a:spcBef>
              <a:defRPr/>
            </a:pPr>
            <a:endParaRPr lang="en-US" sz="1100" dirty="0" smtClean="0">
              <a:latin typeface="Arial" charset="0"/>
              <a:ea typeface="ＭＳ Ｐゴシック" pitchFamily="34" charset="-128"/>
            </a:endParaRPr>
          </a:p>
          <a:p>
            <a:pPr marL="11112" indent="0" eaLnBrk="1" hangingPunct="1">
              <a:spcBef>
                <a:spcPct val="0"/>
              </a:spcBef>
              <a:buFont typeface="Arial" charset="0"/>
              <a:buNone/>
              <a:defRPr/>
            </a:pPr>
            <a:r>
              <a:rPr lang="en-US" sz="1100" dirty="0" smtClean="0">
                <a:latin typeface="Arial" charset="0"/>
                <a:ea typeface="ＭＳ Ｐゴシック" pitchFamily="34" charset="-128"/>
              </a:rPr>
              <a:t>A</a:t>
            </a:r>
            <a:r>
              <a:rPr lang="en-US" sz="1100" b="1" dirty="0" smtClean="0">
                <a:latin typeface="Arial" charset="0"/>
                <a:ea typeface="ＭＳ Ｐゴシック" pitchFamily="34" charset="-128"/>
              </a:rPr>
              <a:t> code of ethics</a:t>
            </a:r>
            <a:r>
              <a:rPr lang="en-US" sz="1100" dirty="0" smtClean="0">
                <a:latin typeface="Arial" charset="0"/>
                <a:ea typeface="ＭＳ Ｐゴシック" pitchFamily="34" charset="-128"/>
              </a:rPr>
              <a:t> is a written statement of a company’s commitment to certain ethical practices.</a:t>
            </a:r>
          </a:p>
          <a:p>
            <a:pPr marL="11112" indent="0" eaLnBrk="1" hangingPunct="1">
              <a:spcBef>
                <a:spcPct val="0"/>
              </a:spcBef>
              <a:buFont typeface="Arial" charset="0"/>
              <a:buNone/>
              <a:defRPr/>
            </a:pPr>
            <a:endParaRPr lang="en-US" sz="1100" dirty="0" smtClean="0">
              <a:latin typeface="Arial" charset="0"/>
              <a:ea typeface="ＭＳ Ｐゴシック" pitchFamily="34" charset="-128"/>
            </a:endParaRPr>
          </a:p>
          <a:p>
            <a:pPr marL="11112" indent="0" eaLnBrk="1" hangingPunct="1">
              <a:spcBef>
                <a:spcPct val="0"/>
              </a:spcBef>
              <a:buFont typeface="Arial" charset="0"/>
              <a:buNone/>
              <a:defRPr/>
            </a:pPr>
            <a:r>
              <a:rPr lang="en-US" sz="1100" dirty="0" smtClean="0">
                <a:latin typeface="Arial" charset="0"/>
                <a:ea typeface="ＭＳ Ｐゴシック" pitchFamily="34" charset="-128"/>
              </a:rPr>
              <a:t>A</a:t>
            </a:r>
            <a:r>
              <a:rPr lang="en-US" sz="1100" b="1" dirty="0" smtClean="0">
                <a:latin typeface="Arial" charset="0"/>
                <a:ea typeface="ＭＳ Ｐゴシック" pitchFamily="34" charset="-128"/>
              </a:rPr>
              <a:t> mission statement</a:t>
            </a:r>
            <a:r>
              <a:rPr lang="en-US" sz="1100" dirty="0" smtClean="0">
                <a:latin typeface="Arial" charset="0"/>
                <a:ea typeface="ＭＳ Ｐゴシック" pitchFamily="34" charset="-128"/>
              </a:rPr>
              <a:t> defines the core purpose of the organization—why it exists—and often describes its values, goals, and aspirations.</a:t>
            </a:r>
          </a:p>
          <a:p>
            <a:pPr eaLnBrk="1" hangingPunct="1">
              <a:spcBef>
                <a:spcPct val="0"/>
              </a:spcBef>
              <a:buFont typeface="Arial" charset="0"/>
              <a:buNone/>
              <a:defRPr/>
            </a:pPr>
            <a:endParaRPr lang="en-US" sz="1100" i="1" dirty="0" smtClean="0">
              <a:latin typeface="Arial" charset="0"/>
              <a:ea typeface="ＭＳ Ｐゴシック" pitchFamily="34" charset="-128"/>
            </a:endParaRPr>
          </a:p>
        </p:txBody>
      </p:sp>
      <p:sp>
        <p:nvSpPr>
          <p:cNvPr id="27651" name="Slide Number Placeholder 3"/>
          <p:cNvSpPr>
            <a:spLocks noGrp="1"/>
          </p:cNvSpPr>
          <p:nvPr>
            <p:ph type="sldNum" sz="quarter" idx="5"/>
          </p:nvPr>
        </p:nvSpPr>
        <p:spPr bwMode="auto">
          <a:ln>
            <a:miter lim="800000"/>
            <a:headEnd/>
            <a:tailEnd/>
          </a:ln>
        </p:spPr>
        <p:txBody>
          <a:bodyPr/>
          <a:lstStyle/>
          <a:p>
            <a:pPr>
              <a:defRPr/>
            </a:pPr>
            <a:fld id="{8D8B9DB3-C176-4BDB-87C2-210743FF310E}"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extLst/>
        </p:spPr>
        <p:txBody>
          <a:bodyPr/>
          <a:lstStyle/>
          <a:p>
            <a:pPr eaLnBrk="1" hangingPunct="1">
              <a:lnSpc>
                <a:spcPct val="80000"/>
              </a:lnSpc>
              <a:spcBef>
                <a:spcPct val="0"/>
              </a:spcBef>
              <a:buFont typeface="Arial" charset="0"/>
              <a:buNone/>
              <a:defRPr/>
            </a:pPr>
            <a:r>
              <a:rPr lang="en-US" sz="1100" b="1" dirty="0" smtClean="0">
                <a:latin typeface="Arial" charset="0"/>
                <a:ea typeface="ＭＳ Ｐゴシック" pitchFamily="34" charset="-128"/>
              </a:rPr>
              <a:t>Learning Objective 5</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How do a company’s policies and </a:t>
            </a:r>
            <a:r>
              <a:rPr lang="en-US" sz="1100" b="0" dirty="0" smtClean="0">
                <a:latin typeface="Arial" charset="0"/>
                <a:ea typeface="ＭＳ Ｐゴシック" pitchFamily="34" charset="-128"/>
              </a:rPr>
              <a:t>decisions affect its achievement of corporate social responsibility?</a:t>
            </a:r>
          </a:p>
          <a:p>
            <a:pPr eaLnBrk="1" hangingPunct="1">
              <a:lnSpc>
                <a:spcPct val="80000"/>
              </a:lnSpc>
              <a:spcBef>
                <a:spcPct val="0"/>
              </a:spcBef>
              <a:buFont typeface="Arial" charset="0"/>
              <a:buNone/>
              <a:defRPr/>
            </a:pPr>
            <a:endParaRPr lang="en-US" sz="1100" b="1" dirty="0" smtClean="0">
              <a:latin typeface="Arial" charset="0"/>
              <a:ea typeface="ＭＳ Ｐゴシック" pitchFamily="34" charset="-128"/>
            </a:endParaRPr>
          </a:p>
          <a:p>
            <a:pPr marL="11112" indent="0" eaLnBrk="1" hangingPunct="1">
              <a:lnSpc>
                <a:spcPct val="80000"/>
              </a:lnSpc>
              <a:spcBef>
                <a:spcPct val="0"/>
              </a:spcBef>
              <a:buFont typeface="Arial" charset="0"/>
              <a:buNone/>
              <a:defRPr/>
            </a:pPr>
            <a:r>
              <a:rPr lang="en-US" sz="1100" b="1" dirty="0" smtClean="0">
                <a:latin typeface="Arial" charset="0"/>
                <a:ea typeface="ＭＳ Ｐゴシック" pitchFamily="34" charset="-128"/>
              </a:rPr>
              <a:t>Corporate social responsibility</a:t>
            </a:r>
            <a:r>
              <a:rPr lang="en-US" sz="1100" dirty="0" smtClean="0">
                <a:latin typeface="Arial" charset="0"/>
                <a:ea typeface="ＭＳ Ｐゴシック" pitchFamily="34" charset="-128"/>
              </a:rPr>
              <a:t>, or </a:t>
            </a:r>
            <a:r>
              <a:rPr lang="en-US" sz="1100" b="1" dirty="0" smtClean="0">
                <a:latin typeface="Arial" charset="0"/>
                <a:ea typeface="ＭＳ Ｐゴシック" pitchFamily="34" charset="-128"/>
              </a:rPr>
              <a:t>CSR</a:t>
            </a:r>
            <a:r>
              <a:rPr lang="en-US" sz="1100" b="0" dirty="0" smtClean="0">
                <a:latin typeface="Arial" charset="0"/>
                <a:ea typeface="ＭＳ Ｐゴシック" pitchFamily="34" charset="-128"/>
              </a:rPr>
              <a:t>,</a:t>
            </a:r>
            <a:r>
              <a:rPr lang="en-US" sz="1100" b="1" dirty="0" smtClean="0">
                <a:latin typeface="Arial" charset="0"/>
                <a:ea typeface="ＭＳ Ｐゴシック" pitchFamily="34" charset="-128"/>
              </a:rPr>
              <a:t> </a:t>
            </a:r>
            <a:r>
              <a:rPr lang="en-US" sz="1100" dirty="0" smtClean="0">
                <a:latin typeface="Arial" charset="0"/>
                <a:ea typeface="ＭＳ Ｐゴシック" pitchFamily="34" charset="-128"/>
              </a:rPr>
              <a:t>is a company’s obligation to conduct its activities with the aim of achieving social, environmental, and economic development. It is the collection of policies covering the following five major areas: </a:t>
            </a:r>
            <a:endParaRPr lang="en-US" sz="1100" b="1" dirty="0" smtClean="0">
              <a:latin typeface="Arial" charset="0"/>
              <a:ea typeface="ＭＳ Ｐゴシック" pitchFamily="34" charset="-128"/>
            </a:endParaRPr>
          </a:p>
          <a:p>
            <a:pPr eaLnBrk="1" hangingPunct="1">
              <a:lnSpc>
                <a:spcPct val="80000"/>
              </a:lnSpc>
              <a:spcBef>
                <a:spcPct val="0"/>
              </a:spcBef>
              <a:buFont typeface="Calibri" pitchFamily="34" charset="0"/>
              <a:buAutoNum type="arabicPeriod"/>
              <a:defRPr/>
            </a:pPr>
            <a:r>
              <a:rPr lang="en-US" sz="1100" dirty="0" smtClean="0">
                <a:latin typeface="Arial" charset="0"/>
                <a:ea typeface="ＭＳ Ｐゴシック" pitchFamily="34" charset="-128"/>
              </a:rPr>
              <a:t>Human rights and employment standards in the workplace</a:t>
            </a:r>
          </a:p>
          <a:p>
            <a:pPr eaLnBrk="1" hangingPunct="1">
              <a:lnSpc>
                <a:spcPct val="80000"/>
              </a:lnSpc>
              <a:spcBef>
                <a:spcPct val="0"/>
              </a:spcBef>
              <a:buFont typeface="Calibri" pitchFamily="34" charset="0"/>
              <a:buAutoNum type="arabicPeriod"/>
              <a:defRPr/>
            </a:pPr>
            <a:r>
              <a:rPr lang="en-US" sz="1100" dirty="0" smtClean="0">
                <a:latin typeface="Arial" charset="0"/>
                <a:ea typeface="ＭＳ Ｐゴシック" pitchFamily="34" charset="-128"/>
              </a:rPr>
              <a:t>Ethical sourcing and procurement </a:t>
            </a:r>
          </a:p>
          <a:p>
            <a:pPr eaLnBrk="1" hangingPunct="1">
              <a:lnSpc>
                <a:spcPct val="80000"/>
              </a:lnSpc>
              <a:spcBef>
                <a:spcPct val="0"/>
              </a:spcBef>
              <a:buFont typeface="Calibri" pitchFamily="34" charset="0"/>
              <a:buAutoNum type="arabicPeriod"/>
              <a:defRPr/>
            </a:pPr>
            <a:r>
              <a:rPr lang="en-US" sz="1100" dirty="0" smtClean="0">
                <a:latin typeface="Arial" charset="0"/>
                <a:ea typeface="ＭＳ Ｐゴシック" pitchFamily="34" charset="-128"/>
              </a:rPr>
              <a:t>Marketing and consumer issues</a:t>
            </a:r>
          </a:p>
          <a:p>
            <a:pPr eaLnBrk="1" hangingPunct="1">
              <a:lnSpc>
                <a:spcPct val="80000"/>
              </a:lnSpc>
              <a:spcBef>
                <a:spcPct val="0"/>
              </a:spcBef>
              <a:buFont typeface="Calibri" pitchFamily="34" charset="0"/>
              <a:buAutoNum type="arabicPeriod"/>
              <a:defRPr/>
            </a:pPr>
            <a:r>
              <a:rPr lang="en-US" sz="1100" dirty="0" smtClean="0">
                <a:latin typeface="Arial" charset="0"/>
                <a:ea typeface="ＭＳ Ｐゴシック" pitchFamily="34" charset="-128"/>
              </a:rPr>
              <a:t>Environmental, health, and safety concerns</a:t>
            </a:r>
          </a:p>
          <a:p>
            <a:pPr eaLnBrk="1" hangingPunct="1">
              <a:lnSpc>
                <a:spcPct val="80000"/>
              </a:lnSpc>
              <a:spcBef>
                <a:spcPct val="0"/>
              </a:spcBef>
              <a:buFont typeface="Calibri" pitchFamily="34" charset="0"/>
              <a:buAutoNum type="arabicPeriod"/>
              <a:defRPr/>
            </a:pPr>
            <a:r>
              <a:rPr lang="en-US" sz="1100" dirty="0" smtClean="0">
                <a:latin typeface="Arial" charset="0"/>
                <a:ea typeface="ＭＳ Ｐゴシック" pitchFamily="34" charset="-128"/>
              </a:rPr>
              <a:t>Community and “good neighbor” policies</a:t>
            </a:r>
          </a:p>
          <a:p>
            <a:pPr eaLnBrk="1" hangingPunct="1">
              <a:lnSpc>
                <a:spcPct val="80000"/>
              </a:lnSpc>
              <a:spcBef>
                <a:spcPct val="0"/>
              </a:spcBef>
              <a:buFont typeface="Arial" charset="0"/>
              <a:buNone/>
              <a:defRPr/>
            </a:pPr>
            <a:endParaRPr lang="en-US" sz="1100" b="1" dirty="0" smtClean="0">
              <a:latin typeface="Arial" charset="0"/>
              <a:ea typeface="ＭＳ Ｐゴシック" pitchFamily="34" charset="-128"/>
            </a:endParaRPr>
          </a:p>
        </p:txBody>
      </p:sp>
      <p:sp>
        <p:nvSpPr>
          <p:cNvPr id="29699" name="Slide Number Placeholder 3"/>
          <p:cNvSpPr>
            <a:spLocks noGrp="1"/>
          </p:cNvSpPr>
          <p:nvPr>
            <p:ph type="sldNum" sz="quarter" idx="5"/>
          </p:nvPr>
        </p:nvSpPr>
        <p:spPr bwMode="auto">
          <a:ln>
            <a:miter lim="800000"/>
            <a:headEnd/>
            <a:tailEnd/>
          </a:ln>
        </p:spPr>
        <p:txBody>
          <a:bodyPr/>
          <a:lstStyle/>
          <a:p>
            <a:pPr>
              <a:defRPr/>
            </a:pPr>
            <a:fld id="{ABB03C76-C4F8-470A-B892-43ED1867423A}"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extLst/>
        </p:spPr>
        <p:txBody>
          <a:bodyPr/>
          <a:lstStyle/>
          <a:p>
            <a:pPr marL="11112" indent="0" eaLnBrk="1" hangingPunct="1">
              <a:spcBef>
                <a:spcPct val="0"/>
              </a:spcBef>
              <a:buFont typeface="Arial" charset="0"/>
              <a:buNone/>
              <a:defRPr/>
            </a:pPr>
            <a:r>
              <a:rPr lang="en-US" sz="1100" dirty="0" smtClean="0">
                <a:latin typeface="Arial" pitchFamily="34" charset="0"/>
                <a:ea typeface="ＭＳ Ｐゴシック" pitchFamily="34" charset="-128"/>
                <a:cs typeface="Arial" pitchFamily="34" charset="0"/>
              </a:rPr>
              <a:t>Milton Friedman and others have argued that there is no place for social responsibility as a business function. The business’ sole responsibility is to make a profit and by doing so, the company will be providing products, jobs, and strong stockholder value, and therefore will be socially responsible to these groups of consumers, employees, and stockholders.</a:t>
            </a:r>
          </a:p>
          <a:p>
            <a:pPr marL="11112" indent="0" eaLnBrk="1" hangingPunct="1">
              <a:spcBef>
                <a:spcPct val="0"/>
              </a:spcBef>
              <a:buFont typeface="Arial" charset="0"/>
              <a:buNone/>
              <a:defRPr/>
            </a:pPr>
            <a:endParaRPr lang="en-US" sz="1100" dirty="0" smtClean="0">
              <a:latin typeface="Arial" pitchFamily="34" charset="0"/>
              <a:ea typeface="ＭＳ Ｐゴシック" pitchFamily="34" charset="-128"/>
              <a:cs typeface="Arial" pitchFamily="34" charset="0"/>
            </a:endParaRPr>
          </a:p>
          <a:p>
            <a:pPr marL="11112" indent="0" eaLnBrk="1" hangingPunct="1">
              <a:spcBef>
                <a:spcPct val="0"/>
              </a:spcBef>
              <a:buFont typeface="Arial" charset="0"/>
              <a:buNone/>
              <a:defRPr/>
            </a:pPr>
            <a:r>
              <a:rPr lang="en-US" sz="1100" dirty="0" smtClean="0">
                <a:latin typeface="Arial" pitchFamily="34" charset="0"/>
                <a:ea typeface="ＭＳ Ｐゴシック" pitchFamily="34" charset="-128"/>
                <a:cs typeface="Arial" pitchFamily="34" charset="0"/>
              </a:rPr>
              <a:t>The role of a company is to maximize profits to stockholders. However, it can be difficult to balance this with the company’s obligation to the community and planet.</a:t>
            </a:r>
          </a:p>
          <a:p>
            <a:pPr marL="11112" indent="0" eaLnBrk="1" hangingPunct="1">
              <a:spcBef>
                <a:spcPct val="0"/>
              </a:spcBef>
              <a:buFont typeface="Arial" charset="0"/>
              <a:buNone/>
              <a:defRPr/>
            </a:pPr>
            <a:endParaRPr lang="en-US" sz="1100" dirty="0" smtClean="0">
              <a:latin typeface="Arial" pitchFamily="34" charset="0"/>
              <a:ea typeface="ＭＳ Ｐゴシック" pitchFamily="34" charset="-128"/>
              <a:cs typeface="Arial" pitchFamily="34" charset="0"/>
            </a:endParaRPr>
          </a:p>
          <a:p>
            <a:pPr marL="11112" indent="0" eaLnBrk="1" hangingPunct="1">
              <a:spcBef>
                <a:spcPct val="0"/>
              </a:spcBef>
              <a:buFont typeface="Arial" charset="0"/>
              <a:buNone/>
              <a:defRPr/>
            </a:pPr>
            <a:r>
              <a:rPr lang="en-US" sz="1100" dirty="0" smtClean="0">
                <a:latin typeface="Arial" pitchFamily="34" charset="0"/>
                <a:ea typeface="ＭＳ Ｐゴシック" pitchFamily="34" charset="-128"/>
                <a:cs typeface="Arial" pitchFamily="34" charset="0"/>
              </a:rPr>
              <a:t>Additionally, companies must weigh larger profits for shareholders against potential decreases in quality for consumers.</a:t>
            </a:r>
          </a:p>
          <a:p>
            <a:pPr eaLnBrk="1" hangingPunct="1">
              <a:spcBef>
                <a:spcPct val="0"/>
              </a:spcBef>
              <a:buFont typeface="Arial" charset="0"/>
              <a:buNone/>
              <a:defRPr/>
            </a:pPr>
            <a:endParaRPr lang="en-US" sz="1100" dirty="0" smtClean="0">
              <a:latin typeface="Arial" pitchFamily="34" charset="0"/>
              <a:ea typeface="ＭＳ Ｐゴシック" pitchFamily="34" charset="-128"/>
              <a:cs typeface="Arial" pitchFamily="34" charset="0"/>
            </a:endParaRPr>
          </a:p>
        </p:txBody>
      </p:sp>
      <p:sp>
        <p:nvSpPr>
          <p:cNvPr id="31747" name="Slide Number Placeholder 3"/>
          <p:cNvSpPr>
            <a:spLocks noGrp="1"/>
          </p:cNvSpPr>
          <p:nvPr>
            <p:ph type="sldNum" sz="quarter" idx="5"/>
          </p:nvPr>
        </p:nvSpPr>
        <p:spPr bwMode="auto">
          <a:ln>
            <a:miter lim="800000"/>
            <a:headEnd/>
            <a:tailEnd/>
          </a:ln>
        </p:spPr>
        <p:txBody>
          <a:bodyPr/>
          <a:lstStyle/>
          <a:p>
            <a:pPr>
              <a:defRPr/>
            </a:pPr>
            <a:fld id="{5A03765C-4E00-42B0-A2EC-84CA3B35E294}"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2010 Pearson Education, Inc.</a:t>
            </a:r>
          </a:p>
        </p:txBody>
      </p:sp>
      <p:sp>
        <p:nvSpPr>
          <p:cNvPr id="5" name="Slide Number Placeholder 5"/>
          <p:cNvSpPr>
            <a:spLocks noGrp="1"/>
          </p:cNvSpPr>
          <p:nvPr>
            <p:ph type="sldNum" sz="quarter" idx="11"/>
          </p:nvPr>
        </p:nvSpPr>
        <p:spPr/>
        <p:txBody>
          <a:bodyPr/>
          <a:lstStyle>
            <a:lvl1pPr>
              <a:defRPr/>
            </a:lvl1pPr>
          </a:lstStyle>
          <a:p>
            <a:pPr>
              <a:defRPr/>
            </a:pPr>
            <a:fld id="{5286D52C-DA1E-467F-AF40-E80022D752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143000" y="1143000"/>
            <a:ext cx="7772400" cy="1847850"/>
          </a:xfrm>
          <a:prstGeom prst="rect">
            <a:avLst/>
          </a:prstGeom>
          <a:noFill/>
          <a:ln>
            <a:noFill/>
          </a:ln>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6600" smtClean="0">
                <a:solidFill>
                  <a:schemeClr val="tx2"/>
                </a:solidFill>
                <a:latin typeface="Palatino Linotype" pitchFamily="18" charset="0"/>
                <a:cs typeface="+mn-cs"/>
              </a:rPr>
              <a:t>Small Business </a:t>
            </a:r>
            <a:r>
              <a:rPr lang="en-US" sz="6600" i="1" smtClean="0">
                <a:solidFill>
                  <a:schemeClr val="tx2"/>
                </a:solidFill>
                <a:latin typeface="Palatino Linotype" pitchFamily="18" charset="0"/>
                <a:cs typeface="+mn-cs"/>
              </a:rPr>
              <a:t>and</a:t>
            </a:r>
            <a:br>
              <a:rPr lang="en-US" sz="6600" i="1" smtClean="0">
                <a:solidFill>
                  <a:schemeClr val="tx2"/>
                </a:solidFill>
                <a:latin typeface="Palatino Linotype" pitchFamily="18" charset="0"/>
                <a:cs typeface="+mn-cs"/>
              </a:rPr>
            </a:br>
            <a:r>
              <a:rPr lang="en-US" sz="6600" i="1" smtClean="0">
                <a:solidFill>
                  <a:schemeClr val="tx2"/>
                </a:solidFill>
                <a:latin typeface="Palatino Linotype" pitchFamily="18" charset="0"/>
                <a:cs typeface="+mn-cs"/>
              </a:rPr>
              <a:t>the </a:t>
            </a:r>
            <a:r>
              <a:rPr lang="en-US" sz="6600" smtClean="0">
                <a:solidFill>
                  <a:schemeClr val="tx2"/>
                </a:solidFill>
                <a:latin typeface="Palatino Linotype" pitchFamily="18" charset="0"/>
                <a:cs typeface="+mn-cs"/>
              </a:rPr>
              <a:t>Entrepreneur</a:t>
            </a:r>
          </a:p>
        </p:txBody>
      </p:sp>
      <p:sp>
        <p:nvSpPr>
          <p:cNvPr id="3" name="Slide Number Placeholder 3"/>
          <p:cNvSpPr txBox="1">
            <a:spLocks/>
          </p:cNvSpPr>
          <p:nvPr userDrawn="1"/>
        </p:nvSpPr>
        <p:spPr bwMode="auto">
          <a:xfrm>
            <a:off x="6553200" y="6356350"/>
            <a:ext cx="2133600" cy="365125"/>
          </a:xfrm>
          <a:prstGeom prst="rect">
            <a:avLst/>
          </a:prstGeom>
          <a:noFill/>
          <a:ln>
            <a:noFill/>
          </a:ln>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defRPr/>
            </a:pPr>
            <a:fld id="{4AB1264C-93BC-42C9-AABF-95B30E32438B}" type="slidenum">
              <a:rPr lang="en-US" sz="1200" smtClean="0">
                <a:solidFill>
                  <a:srgbClr val="AC89AC"/>
                </a:solidFill>
                <a:latin typeface="Calibri" pitchFamily="34" charset="0"/>
                <a:cs typeface="+mn-cs"/>
              </a:rPr>
              <a:pPr algn="r" eaLnBrk="1" hangingPunct="1">
                <a:defRPr/>
              </a:pPr>
              <a:t>‹#›</a:t>
            </a:fld>
            <a:endParaRPr lang="en-US" sz="1200" smtClean="0">
              <a:solidFill>
                <a:srgbClr val="AC89AC"/>
              </a:solidFill>
              <a:latin typeface="Calibri" pitchFamily="34" charset="0"/>
              <a:cs typeface="+mn-cs"/>
            </a:endParaRPr>
          </a:p>
        </p:txBody>
      </p:sp>
      <p:sp>
        <p:nvSpPr>
          <p:cNvPr id="4" name="TextBox 8"/>
          <p:cNvSpPr txBox="1">
            <a:spLocks noChangeArrowheads="1"/>
          </p:cNvSpPr>
          <p:nvPr userDrawn="1"/>
        </p:nvSpPr>
        <p:spPr bwMode="auto">
          <a:xfrm rot="16200000">
            <a:off x="-716756" y="3915569"/>
            <a:ext cx="3506787" cy="13112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8000" smtClean="0">
                <a:solidFill>
                  <a:srgbClr val="7F7F7F"/>
                </a:solidFill>
                <a:latin typeface="Calibri" pitchFamily="34" charset="0"/>
                <a:cs typeface="+mn-cs"/>
              </a:rPr>
              <a:t>chapter</a:t>
            </a:r>
            <a:endParaRPr lang="en-US" sz="3200" smtClean="0">
              <a:solidFill>
                <a:srgbClr val="7F7F7F"/>
              </a:solidFill>
              <a:latin typeface="Calibri" pitchFamily="34" charset="0"/>
              <a:cs typeface="+mn-cs"/>
            </a:endParaRPr>
          </a:p>
        </p:txBody>
      </p:sp>
      <p:sp>
        <p:nvSpPr>
          <p:cNvPr id="5" name="TextBox 9"/>
          <p:cNvSpPr txBox="1">
            <a:spLocks noChangeArrowheads="1"/>
          </p:cNvSpPr>
          <p:nvPr userDrawn="1"/>
        </p:nvSpPr>
        <p:spPr bwMode="auto">
          <a:xfrm rot="16200000">
            <a:off x="-754856" y="753268"/>
            <a:ext cx="2820988" cy="1311275"/>
          </a:xfrm>
          <a:prstGeom prst="rect">
            <a:avLst/>
          </a:prstGeom>
          <a:solidFill>
            <a:srgbClr val="008000"/>
          </a:solid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8000" b="1" smtClean="0">
                <a:solidFill>
                  <a:schemeClr val="bg1"/>
                </a:solidFill>
                <a:latin typeface="Calibri" pitchFamily="34" charset="0"/>
                <a:cs typeface="+mn-cs"/>
              </a:rPr>
              <a:t>5</a:t>
            </a:r>
            <a:endParaRPr lang="en-US" sz="3200" smtClean="0">
              <a:solidFill>
                <a:schemeClr val="bg1"/>
              </a:solidFill>
              <a:latin typeface="Calibri" pitchFamily="34" charset="0"/>
              <a:cs typeface="+mn-cs"/>
            </a:endParaRPr>
          </a:p>
        </p:txBody>
      </p:sp>
      <p:cxnSp>
        <p:nvCxnSpPr>
          <p:cNvPr id="6" name="Straight Connector 10"/>
          <p:cNvCxnSpPr/>
          <p:nvPr userDrawn="1"/>
        </p:nvCxnSpPr>
        <p:spPr>
          <a:xfrm>
            <a:off x="0" y="2819400"/>
            <a:ext cx="1371600" cy="1588"/>
          </a:xfrm>
          <a:prstGeom prst="line">
            <a:avLst/>
          </a:prstGeom>
          <a:ln w="50800">
            <a:solidFill>
              <a:srgbClr val="000000"/>
            </a:solidFill>
          </a:ln>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userDrawn="1"/>
        </p:nvSpPr>
        <p:spPr bwMode="auto">
          <a:xfrm>
            <a:off x="2133600" y="3657600"/>
            <a:ext cx="6324600" cy="14636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4000" b="1" smtClean="0">
                <a:solidFill>
                  <a:srgbClr val="2D8EC9"/>
                </a:solidFill>
                <a:latin typeface="Calibri" pitchFamily="34" charset="0"/>
                <a:cs typeface="+mn-cs"/>
              </a:rPr>
              <a:t>Better Business, 1</a:t>
            </a:r>
            <a:r>
              <a:rPr lang="en-US" sz="4000" b="1" baseline="30000" smtClean="0">
                <a:solidFill>
                  <a:srgbClr val="2D8EC9"/>
                </a:solidFill>
                <a:latin typeface="Calibri" pitchFamily="34" charset="0"/>
                <a:cs typeface="+mn-cs"/>
              </a:rPr>
              <a:t>st</a:t>
            </a:r>
            <a:r>
              <a:rPr lang="en-US" sz="4000" b="1" smtClean="0">
                <a:solidFill>
                  <a:srgbClr val="2D8EC9"/>
                </a:solidFill>
                <a:latin typeface="Calibri" pitchFamily="34" charset="0"/>
                <a:cs typeface="+mn-cs"/>
              </a:rPr>
              <a:t> Edition</a:t>
            </a:r>
          </a:p>
          <a:p>
            <a:pPr algn="ctr" eaLnBrk="1" hangingPunct="1">
              <a:defRPr/>
            </a:pPr>
            <a:r>
              <a:rPr lang="en-US" sz="3200" smtClean="0">
                <a:solidFill>
                  <a:srgbClr val="2D8EC9"/>
                </a:solidFill>
                <a:latin typeface="Calibri" pitchFamily="34" charset="0"/>
                <a:cs typeface="+mn-cs"/>
              </a:rPr>
              <a:t>Poatsy</a:t>
            </a:r>
            <a:r>
              <a:rPr lang="en-US" sz="3200" smtClean="0">
                <a:solidFill>
                  <a:srgbClr val="2D8EC9"/>
                </a:solidFill>
                <a:latin typeface="Vrinda" pitchFamily="34" charset="0"/>
                <a:cs typeface="Vrinda" pitchFamily="34" charset="0"/>
              </a:rPr>
              <a:t>·</a:t>
            </a:r>
            <a:r>
              <a:rPr lang="en-US" sz="3200" smtClean="0">
                <a:solidFill>
                  <a:srgbClr val="2D8EC9"/>
                </a:solidFill>
                <a:latin typeface="Calibri" pitchFamily="34" charset="0"/>
                <a:cs typeface="+mn-cs"/>
              </a:rPr>
              <a:t> Martin </a:t>
            </a:r>
            <a:r>
              <a:rPr lang="en-US" sz="3200" smtClean="0">
                <a:solidFill>
                  <a:srgbClr val="2D8EC9"/>
                </a:solidFill>
                <a:latin typeface="Vrinda" pitchFamily="34" charset="0"/>
                <a:cs typeface="Vrinda" pitchFamily="34" charset="0"/>
              </a:rPr>
              <a:t>·</a:t>
            </a:r>
            <a:r>
              <a:rPr lang="en-US" sz="3200" smtClean="0">
                <a:solidFill>
                  <a:srgbClr val="2D8EC9"/>
                </a:solidFill>
                <a:latin typeface="Calibri" pitchFamily="34" charset="0"/>
                <a:cs typeface="+mn-cs"/>
              </a:rPr>
              <a:t> Copeland</a:t>
            </a:r>
          </a:p>
          <a:p>
            <a:pPr eaLnBrk="1" hangingPunct="1">
              <a:defRPr/>
            </a:pPr>
            <a:endParaRPr lang="en-US" smtClean="0">
              <a:latin typeface="Calibri" pitchFamily="34" charset="0"/>
              <a:cs typeface="+mn-cs"/>
            </a:endParaRPr>
          </a:p>
        </p:txBody>
      </p:sp>
      <p:sp>
        <p:nvSpPr>
          <p:cNvPr id="8" name="Footer Placeholder 3"/>
          <p:cNvSpPr>
            <a:spLocks noGrp="1"/>
          </p:cNvSpPr>
          <p:nvPr>
            <p:ph type="ftr" sz="quarter" idx="10"/>
          </p:nvPr>
        </p:nvSpPr>
        <p:spPr/>
        <p:txBody>
          <a:bodyPr/>
          <a:lstStyle>
            <a:lvl1pPr>
              <a:defRPr>
                <a:solidFill>
                  <a:srgbClr val="5F5F5F"/>
                </a:solidFill>
              </a:defRPr>
            </a:lvl1pPr>
          </a:lstStyle>
          <a:p>
            <a:pPr>
              <a:defRPr/>
            </a:pPr>
            <a:r>
              <a:rPr lang="en-US"/>
              <a:t>© 2010 Pearson Education, Inc.</a:t>
            </a:r>
          </a:p>
        </p:txBody>
      </p:sp>
      <p:sp>
        <p:nvSpPr>
          <p:cNvPr id="9" name="Slide Number Placeholder 4"/>
          <p:cNvSpPr>
            <a:spLocks noGrp="1"/>
          </p:cNvSpPr>
          <p:nvPr>
            <p:ph type="sldNum" sz="quarter" idx="11"/>
          </p:nvPr>
        </p:nvSpPr>
        <p:spPr/>
        <p:txBody>
          <a:bodyPr/>
          <a:lstStyle>
            <a:lvl1pPr>
              <a:defRPr/>
            </a:lvl1pPr>
          </a:lstStyle>
          <a:p>
            <a:pPr>
              <a:defRPr/>
            </a:pPr>
            <a:fld id="{24B1924B-3A14-436C-924F-A4C0DF6BD8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1143000" y="1143000"/>
            <a:ext cx="7772400" cy="1847850"/>
          </a:xfrm>
          <a:prstGeom prst="rect">
            <a:avLst/>
          </a:prstGeom>
          <a:noFill/>
          <a:ln>
            <a:noFill/>
          </a:ln>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6600" smtClean="0">
                <a:solidFill>
                  <a:schemeClr val="tx2"/>
                </a:solidFill>
                <a:latin typeface="Palatino Linotype" pitchFamily="18" charset="0"/>
                <a:cs typeface="+mn-cs"/>
              </a:rPr>
              <a:t>Small Business </a:t>
            </a:r>
            <a:r>
              <a:rPr lang="en-US" sz="6600" i="1" smtClean="0">
                <a:solidFill>
                  <a:schemeClr val="tx2"/>
                </a:solidFill>
                <a:latin typeface="Palatino Linotype" pitchFamily="18" charset="0"/>
                <a:cs typeface="+mn-cs"/>
              </a:rPr>
              <a:t>and</a:t>
            </a:r>
            <a:br>
              <a:rPr lang="en-US" sz="6600" i="1" smtClean="0">
                <a:solidFill>
                  <a:schemeClr val="tx2"/>
                </a:solidFill>
                <a:latin typeface="Palatino Linotype" pitchFamily="18" charset="0"/>
                <a:cs typeface="+mn-cs"/>
              </a:rPr>
            </a:br>
            <a:r>
              <a:rPr lang="en-US" sz="6600" i="1" smtClean="0">
                <a:solidFill>
                  <a:schemeClr val="tx2"/>
                </a:solidFill>
                <a:latin typeface="Palatino Linotype" pitchFamily="18" charset="0"/>
                <a:cs typeface="+mn-cs"/>
              </a:rPr>
              <a:t>the </a:t>
            </a:r>
            <a:r>
              <a:rPr lang="en-US" sz="6600" smtClean="0">
                <a:solidFill>
                  <a:schemeClr val="tx2"/>
                </a:solidFill>
                <a:latin typeface="Palatino Linotype" pitchFamily="18" charset="0"/>
                <a:cs typeface="+mn-cs"/>
              </a:rPr>
              <a:t>Entrepreneur</a:t>
            </a:r>
          </a:p>
        </p:txBody>
      </p:sp>
      <p:sp>
        <p:nvSpPr>
          <p:cNvPr id="3" name="Slide Number Placeholder 3"/>
          <p:cNvSpPr txBox="1">
            <a:spLocks/>
          </p:cNvSpPr>
          <p:nvPr userDrawn="1"/>
        </p:nvSpPr>
        <p:spPr bwMode="auto">
          <a:xfrm>
            <a:off x="6553200" y="6356350"/>
            <a:ext cx="2133600" cy="365125"/>
          </a:xfrm>
          <a:prstGeom prst="rect">
            <a:avLst/>
          </a:prstGeom>
          <a:noFill/>
          <a:ln>
            <a:noFill/>
          </a:ln>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defRPr/>
            </a:pPr>
            <a:fld id="{B76D45BE-2323-4A49-BD52-53C75F182F8D}" type="slidenum">
              <a:rPr lang="en-US" sz="1200" smtClean="0">
                <a:solidFill>
                  <a:srgbClr val="AC89AC"/>
                </a:solidFill>
                <a:latin typeface="Calibri" pitchFamily="34" charset="0"/>
                <a:cs typeface="+mn-cs"/>
              </a:rPr>
              <a:pPr algn="r" eaLnBrk="1" hangingPunct="1">
                <a:defRPr/>
              </a:pPr>
              <a:t>‹#›</a:t>
            </a:fld>
            <a:endParaRPr lang="en-US" sz="1200" smtClean="0">
              <a:solidFill>
                <a:srgbClr val="AC89AC"/>
              </a:solidFill>
              <a:latin typeface="Calibri" pitchFamily="34" charset="0"/>
              <a:cs typeface="+mn-cs"/>
            </a:endParaRPr>
          </a:p>
        </p:txBody>
      </p:sp>
      <p:sp>
        <p:nvSpPr>
          <p:cNvPr id="4" name="TextBox 8"/>
          <p:cNvSpPr txBox="1">
            <a:spLocks noChangeArrowheads="1"/>
          </p:cNvSpPr>
          <p:nvPr userDrawn="1"/>
        </p:nvSpPr>
        <p:spPr bwMode="auto">
          <a:xfrm rot="16200000">
            <a:off x="-716756" y="3915569"/>
            <a:ext cx="3506787" cy="13112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8000" smtClean="0">
                <a:solidFill>
                  <a:srgbClr val="7F7F7F"/>
                </a:solidFill>
                <a:latin typeface="Calibri" pitchFamily="34" charset="0"/>
                <a:cs typeface="+mn-cs"/>
              </a:rPr>
              <a:t>chapter</a:t>
            </a:r>
            <a:endParaRPr lang="en-US" sz="3200" smtClean="0">
              <a:solidFill>
                <a:srgbClr val="7F7F7F"/>
              </a:solidFill>
              <a:latin typeface="Calibri" pitchFamily="34" charset="0"/>
              <a:cs typeface="+mn-cs"/>
            </a:endParaRPr>
          </a:p>
        </p:txBody>
      </p:sp>
      <p:sp>
        <p:nvSpPr>
          <p:cNvPr id="5" name="TextBox 9"/>
          <p:cNvSpPr txBox="1">
            <a:spLocks noChangeArrowheads="1"/>
          </p:cNvSpPr>
          <p:nvPr userDrawn="1"/>
        </p:nvSpPr>
        <p:spPr bwMode="auto">
          <a:xfrm rot="16200000">
            <a:off x="-754856" y="753268"/>
            <a:ext cx="2820988" cy="1311275"/>
          </a:xfrm>
          <a:prstGeom prst="rect">
            <a:avLst/>
          </a:prstGeom>
          <a:solidFill>
            <a:srgbClr val="008000"/>
          </a:solid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8000" b="1" smtClean="0">
                <a:solidFill>
                  <a:schemeClr val="bg1"/>
                </a:solidFill>
                <a:latin typeface="Calibri" pitchFamily="34" charset="0"/>
                <a:cs typeface="+mn-cs"/>
              </a:rPr>
              <a:t>5</a:t>
            </a:r>
            <a:endParaRPr lang="en-US" sz="3200" smtClean="0">
              <a:solidFill>
                <a:schemeClr val="bg1"/>
              </a:solidFill>
              <a:latin typeface="Calibri" pitchFamily="34" charset="0"/>
              <a:cs typeface="+mn-cs"/>
            </a:endParaRPr>
          </a:p>
        </p:txBody>
      </p:sp>
      <p:cxnSp>
        <p:nvCxnSpPr>
          <p:cNvPr id="6" name="Straight Connector 10"/>
          <p:cNvCxnSpPr/>
          <p:nvPr userDrawn="1"/>
        </p:nvCxnSpPr>
        <p:spPr>
          <a:xfrm>
            <a:off x="0" y="2819400"/>
            <a:ext cx="1371600" cy="1588"/>
          </a:xfrm>
          <a:prstGeom prst="line">
            <a:avLst/>
          </a:prstGeom>
          <a:ln w="50800">
            <a:solidFill>
              <a:srgbClr val="000000"/>
            </a:solidFill>
          </a:ln>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userDrawn="1"/>
        </p:nvSpPr>
        <p:spPr bwMode="auto">
          <a:xfrm>
            <a:off x="2133600" y="3657600"/>
            <a:ext cx="6324600" cy="14636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4000" b="1" smtClean="0">
                <a:solidFill>
                  <a:srgbClr val="2D8EC9"/>
                </a:solidFill>
                <a:latin typeface="Calibri" pitchFamily="34" charset="0"/>
                <a:cs typeface="+mn-cs"/>
              </a:rPr>
              <a:t>Better Business, 1</a:t>
            </a:r>
            <a:r>
              <a:rPr lang="en-US" sz="4000" b="1" baseline="30000" smtClean="0">
                <a:solidFill>
                  <a:srgbClr val="2D8EC9"/>
                </a:solidFill>
                <a:latin typeface="Calibri" pitchFamily="34" charset="0"/>
                <a:cs typeface="+mn-cs"/>
              </a:rPr>
              <a:t>st</a:t>
            </a:r>
            <a:r>
              <a:rPr lang="en-US" sz="4000" b="1" smtClean="0">
                <a:solidFill>
                  <a:srgbClr val="2D8EC9"/>
                </a:solidFill>
                <a:latin typeface="Calibri" pitchFamily="34" charset="0"/>
                <a:cs typeface="+mn-cs"/>
              </a:rPr>
              <a:t> Edition</a:t>
            </a:r>
          </a:p>
          <a:p>
            <a:pPr algn="ctr" eaLnBrk="1" hangingPunct="1">
              <a:defRPr/>
            </a:pPr>
            <a:r>
              <a:rPr lang="en-US" sz="3200" smtClean="0">
                <a:solidFill>
                  <a:srgbClr val="2D8EC9"/>
                </a:solidFill>
                <a:latin typeface="Calibri" pitchFamily="34" charset="0"/>
                <a:cs typeface="+mn-cs"/>
              </a:rPr>
              <a:t>Poatsy</a:t>
            </a:r>
            <a:r>
              <a:rPr lang="en-US" sz="3200" smtClean="0">
                <a:solidFill>
                  <a:srgbClr val="2D8EC9"/>
                </a:solidFill>
                <a:latin typeface="Vrinda" pitchFamily="34" charset="0"/>
                <a:cs typeface="Vrinda" pitchFamily="34" charset="0"/>
              </a:rPr>
              <a:t>·</a:t>
            </a:r>
            <a:r>
              <a:rPr lang="en-US" sz="3200" smtClean="0">
                <a:solidFill>
                  <a:srgbClr val="2D8EC9"/>
                </a:solidFill>
                <a:latin typeface="Calibri" pitchFamily="34" charset="0"/>
                <a:cs typeface="+mn-cs"/>
              </a:rPr>
              <a:t> Martin </a:t>
            </a:r>
            <a:r>
              <a:rPr lang="en-US" sz="3200" smtClean="0">
                <a:solidFill>
                  <a:srgbClr val="2D8EC9"/>
                </a:solidFill>
                <a:latin typeface="Vrinda" pitchFamily="34" charset="0"/>
                <a:cs typeface="Vrinda" pitchFamily="34" charset="0"/>
              </a:rPr>
              <a:t>·</a:t>
            </a:r>
            <a:r>
              <a:rPr lang="en-US" sz="3200" smtClean="0">
                <a:solidFill>
                  <a:srgbClr val="2D8EC9"/>
                </a:solidFill>
                <a:latin typeface="Calibri" pitchFamily="34" charset="0"/>
                <a:cs typeface="+mn-cs"/>
              </a:rPr>
              <a:t> Copeland</a:t>
            </a:r>
          </a:p>
          <a:p>
            <a:pPr eaLnBrk="1" hangingPunct="1">
              <a:defRPr/>
            </a:pPr>
            <a:endParaRPr lang="en-US" smtClean="0">
              <a:latin typeface="Calibri" pitchFamily="34" charset="0"/>
              <a:cs typeface="+mn-cs"/>
            </a:endParaRPr>
          </a:p>
        </p:txBody>
      </p:sp>
      <p:sp>
        <p:nvSpPr>
          <p:cNvPr id="8" name="Footer Placeholder 3"/>
          <p:cNvSpPr>
            <a:spLocks noGrp="1"/>
          </p:cNvSpPr>
          <p:nvPr>
            <p:ph type="ftr" sz="quarter" idx="10"/>
          </p:nvPr>
        </p:nvSpPr>
        <p:spPr/>
        <p:txBody>
          <a:bodyPr/>
          <a:lstStyle>
            <a:lvl1pPr>
              <a:defRPr>
                <a:solidFill>
                  <a:srgbClr val="5F5F5F"/>
                </a:solidFill>
              </a:defRPr>
            </a:lvl1pPr>
          </a:lstStyle>
          <a:p>
            <a:pPr>
              <a:defRPr/>
            </a:pPr>
            <a:r>
              <a:rPr lang="en-US"/>
              <a:t>© 2010 Pearson Education, Inc.</a:t>
            </a:r>
          </a:p>
        </p:txBody>
      </p:sp>
      <p:sp>
        <p:nvSpPr>
          <p:cNvPr id="9" name="Slide Number Placeholder 4"/>
          <p:cNvSpPr>
            <a:spLocks noGrp="1"/>
          </p:cNvSpPr>
          <p:nvPr>
            <p:ph type="sldNum" sz="quarter" idx="11"/>
          </p:nvPr>
        </p:nvSpPr>
        <p:spPr/>
        <p:txBody>
          <a:bodyPr/>
          <a:lstStyle>
            <a:lvl1pPr>
              <a:defRPr/>
            </a:lvl1pPr>
          </a:lstStyle>
          <a:p>
            <a:pPr>
              <a:defRPr/>
            </a:pPr>
            <a:fld id="{A92818E7-24ED-4678-8C06-5549917EDA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 2010 Pearson Education, Inc. </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40D39FC-CCB4-4523-90E6-67C41790E2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 2010 Pearson Education, Inc.</a:t>
            </a:r>
          </a:p>
        </p:txBody>
      </p:sp>
      <p:sp>
        <p:nvSpPr>
          <p:cNvPr id="5" name="Slide Number Placeholder 5"/>
          <p:cNvSpPr>
            <a:spLocks noGrp="1"/>
          </p:cNvSpPr>
          <p:nvPr>
            <p:ph type="sldNum" sz="quarter" idx="11"/>
          </p:nvPr>
        </p:nvSpPr>
        <p:spPr/>
        <p:txBody>
          <a:bodyPr/>
          <a:lstStyle>
            <a:lvl1pPr>
              <a:defRPr/>
            </a:lvl1pPr>
          </a:lstStyle>
          <a:p>
            <a:pPr>
              <a:defRPr/>
            </a:pPr>
            <a:fld id="{2F586EC6-3970-4BED-A449-75D11837F1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2010 Pearson Education, Inc.</a:t>
            </a:r>
          </a:p>
        </p:txBody>
      </p:sp>
      <p:sp>
        <p:nvSpPr>
          <p:cNvPr id="6" name="Slide Number Placeholder 5"/>
          <p:cNvSpPr>
            <a:spLocks noGrp="1"/>
          </p:cNvSpPr>
          <p:nvPr>
            <p:ph type="sldNum" sz="quarter" idx="11"/>
          </p:nvPr>
        </p:nvSpPr>
        <p:spPr/>
        <p:txBody>
          <a:bodyPr/>
          <a:lstStyle>
            <a:lvl1pPr>
              <a:defRPr/>
            </a:lvl1pPr>
          </a:lstStyle>
          <a:p>
            <a:pPr>
              <a:defRPr/>
            </a:pPr>
            <a:fld id="{3A7A99AC-4BC4-4B0A-8F60-34567B540E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 2010 Pearson Education, Inc.</a:t>
            </a:r>
          </a:p>
        </p:txBody>
      </p:sp>
      <p:sp>
        <p:nvSpPr>
          <p:cNvPr id="8" name="Slide Number Placeholder 5"/>
          <p:cNvSpPr>
            <a:spLocks noGrp="1"/>
          </p:cNvSpPr>
          <p:nvPr>
            <p:ph type="sldNum" sz="quarter" idx="11"/>
          </p:nvPr>
        </p:nvSpPr>
        <p:spPr/>
        <p:txBody>
          <a:bodyPr/>
          <a:lstStyle>
            <a:lvl1pPr>
              <a:defRPr/>
            </a:lvl1pPr>
          </a:lstStyle>
          <a:p>
            <a:pPr>
              <a:defRPr/>
            </a:pPr>
            <a:fld id="{357DC0BB-B35C-472C-8562-025BBB5A07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cs typeface="+mn-cs"/>
              </a:defRPr>
            </a:lvl1pPr>
          </a:lstStyle>
          <a:p>
            <a:pPr>
              <a:defRPr/>
            </a:pPr>
            <a:fld id="{052FA189-6D97-4804-AC91-F69FCDEDC2C1}" type="datetime1">
              <a:rPr lang="en-US"/>
              <a:pPr>
                <a:defRPr/>
              </a:pPr>
              <a:t>11/3/2014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 2010 Pearson Education, Inc.</a:t>
            </a:r>
          </a:p>
        </p:txBody>
      </p:sp>
      <p:sp>
        <p:nvSpPr>
          <p:cNvPr id="5" name="Slide Number Placeholder 4"/>
          <p:cNvSpPr>
            <a:spLocks noGrp="1"/>
          </p:cNvSpPr>
          <p:nvPr>
            <p:ph type="sldNum" sz="quarter" idx="12"/>
          </p:nvPr>
        </p:nvSpPr>
        <p:spPr/>
        <p:txBody>
          <a:bodyPr/>
          <a:lstStyle>
            <a:lvl1pPr>
              <a:defRPr/>
            </a:lvl1pPr>
          </a:lstStyle>
          <a:p>
            <a:pPr>
              <a:defRPr/>
            </a:pPr>
            <a:fld id="{466AA1E8-179C-4CFC-965E-C3152661D1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cs typeface="+mn-cs"/>
              </a:defRPr>
            </a:lvl1pPr>
          </a:lstStyle>
          <a:p>
            <a:pPr>
              <a:defRPr/>
            </a:pPr>
            <a:fld id="{92C63932-9F24-49D2-B3DE-8AFAA7B01F76}" type="datetime1">
              <a:rPr lang="en-US"/>
              <a:pPr>
                <a:defRPr/>
              </a:pPr>
              <a:t>11/3/2014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 2010 Pearson Education, Inc.</a:t>
            </a:r>
          </a:p>
        </p:txBody>
      </p:sp>
      <p:sp>
        <p:nvSpPr>
          <p:cNvPr id="4" name="Slide Number Placeholder 3"/>
          <p:cNvSpPr>
            <a:spLocks noGrp="1"/>
          </p:cNvSpPr>
          <p:nvPr>
            <p:ph type="sldNum" sz="quarter" idx="12"/>
          </p:nvPr>
        </p:nvSpPr>
        <p:spPr/>
        <p:txBody>
          <a:bodyPr/>
          <a:lstStyle>
            <a:lvl1pPr>
              <a:defRPr/>
            </a:lvl1pPr>
          </a:lstStyle>
          <a:p>
            <a:pPr>
              <a:defRPr/>
            </a:pPr>
            <a:fld id="{E6D1870A-1002-4C9E-8B48-FAACCB17BF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2010 Pearson Education, Inc.</a:t>
            </a:r>
          </a:p>
        </p:txBody>
      </p:sp>
      <p:sp>
        <p:nvSpPr>
          <p:cNvPr id="6" name="Slide Number Placeholder 5"/>
          <p:cNvSpPr>
            <a:spLocks noGrp="1"/>
          </p:cNvSpPr>
          <p:nvPr>
            <p:ph type="sldNum" sz="quarter" idx="11"/>
          </p:nvPr>
        </p:nvSpPr>
        <p:spPr/>
        <p:txBody>
          <a:bodyPr/>
          <a:lstStyle>
            <a:lvl1pPr>
              <a:defRPr/>
            </a:lvl1pPr>
          </a:lstStyle>
          <a:p>
            <a:pPr>
              <a:defRPr/>
            </a:pPr>
            <a:fld id="{A8FDD208-51C1-4C04-973A-5F9F35AC6C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2010 Pearson Education, Inc.</a:t>
            </a:r>
          </a:p>
        </p:txBody>
      </p:sp>
      <p:sp>
        <p:nvSpPr>
          <p:cNvPr id="6" name="Slide Number Placeholder 5"/>
          <p:cNvSpPr>
            <a:spLocks noGrp="1"/>
          </p:cNvSpPr>
          <p:nvPr>
            <p:ph type="sldNum" sz="quarter" idx="11"/>
          </p:nvPr>
        </p:nvSpPr>
        <p:spPr/>
        <p:txBody>
          <a:bodyPr/>
          <a:lstStyle>
            <a:lvl1pPr>
              <a:defRPr/>
            </a:lvl1pPr>
          </a:lstStyle>
          <a:p>
            <a:pPr>
              <a:defRPr/>
            </a:pPr>
            <a:fld id="{D295B1DA-ECF6-4D95-9F56-9B59028C96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AC89AC"/>
                </a:solidFill>
                <a:latin typeface="Calibri" pitchFamily="34" charset="0"/>
                <a:cs typeface="+mn-cs"/>
              </a:defRPr>
            </a:lvl1pPr>
          </a:lstStyle>
          <a:p>
            <a:pPr>
              <a:defRPr/>
            </a:pPr>
            <a:r>
              <a:rPr lang="en-US"/>
              <a:t>© 2010 Pearson Education,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C89AC"/>
                </a:solidFill>
                <a:latin typeface="Calibri" pitchFamily="34" charset="0"/>
                <a:cs typeface="+mn-cs"/>
              </a:defRPr>
            </a:lvl1pPr>
          </a:lstStyle>
          <a:p>
            <a:pPr>
              <a:defRPr/>
            </a:pPr>
            <a:fld id="{7E09EE91-84F6-474D-B2AC-F198EBCBE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61" r:id="rId6"/>
    <p:sldLayoutId id="2147483662" r:id="rId7"/>
    <p:sldLayoutId id="2147483655" r:id="rId8"/>
    <p:sldLayoutId id="2147483654" r:id="rId9"/>
    <p:sldLayoutId id="2147483663" r:id="rId10"/>
    <p:sldLayoutId id="2147483664" r:id="rId11"/>
  </p:sldLayoutIdLst>
  <p:hf hdr="0" dt="0"/>
  <p:txStyles>
    <p:titleStyle>
      <a:lvl1pPr algn="ctr" rtl="0" eaLnBrk="0" fontAlgn="base" hangingPunct="0">
        <a:spcBef>
          <a:spcPct val="0"/>
        </a:spcBef>
        <a:spcAft>
          <a:spcPct val="0"/>
        </a:spcAft>
        <a:defRPr sz="4400" kern="1200">
          <a:solidFill>
            <a:srgbClr val="835F84"/>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Arial Black"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en/thumb/c/c4/Apple_Computer_Logo.svg/500px-Apple_Computer_Logo.svg.png&amp;imgrefurl=http://en.wikipedia.org/wiki/Image:Apple_Computer_Logo.svg&amp;h=555&amp;w=500&amp;sz=18&amp;hl=en&amp;start=4&amp;um=1&amp;tbnid=hoAV9CG8skUBjM:&amp;tbnh=133&amp;tbnw=120&amp;prev=/images?q=apple&amp;um=1&amp;hl=en&amp;safe=off&amp;rls=com.microsoft:*:IE-SearchBox&amp;rlz=1I7DMUS&amp;sa=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143000" y="1143000"/>
            <a:ext cx="7772400" cy="1847850"/>
          </a:xfrm>
        </p:spPr>
        <p:txBody>
          <a:bodyPr/>
          <a:lstStyle/>
          <a:p>
            <a:pPr eaLnBrk="1" hangingPunct="1"/>
            <a:r>
              <a:rPr lang="en-US" sz="6600" smtClean="0">
                <a:solidFill>
                  <a:srgbClr val="000000"/>
                </a:solidFill>
                <a:latin typeface="Arial" charset="0"/>
                <a:ea typeface="ＭＳ Ｐゴシック" pitchFamily="34" charset="-128"/>
                <a:cs typeface="Arial" charset="0"/>
              </a:rPr>
              <a:t>Ethics in Business</a:t>
            </a:r>
          </a:p>
        </p:txBody>
      </p:sp>
      <p:sp>
        <p:nvSpPr>
          <p:cNvPr id="14338" name="Slide Number Placeholder 3"/>
          <p:cNvSpPr>
            <a:spLocks noGrp="1"/>
          </p:cNvSpPr>
          <p:nvPr>
            <p:ph type="sldNum" sz="quarter" idx="11"/>
          </p:nvPr>
        </p:nvSpPr>
        <p:spPr bwMode="auto">
          <a:ln>
            <a:miter lim="800000"/>
            <a:headEnd/>
            <a:tailEnd/>
          </a:ln>
        </p:spPr>
        <p:txBody>
          <a:bodyPr/>
          <a:lstStyle/>
          <a:p>
            <a:pPr>
              <a:defRPr/>
            </a:pPr>
            <a:r>
              <a:rPr lang="en-US" smtClean="0"/>
              <a:t>3-</a:t>
            </a:r>
            <a:fld id="{F8170688-4FD0-4562-A6E5-9AC9AC112397}" type="slidenum">
              <a:rPr lang="en-US" smtClean="0"/>
              <a:pPr>
                <a:defRPr/>
              </a:pPr>
              <a:t>1</a:t>
            </a:fld>
            <a:endParaRPr lang="en-US" smtClean="0"/>
          </a:p>
        </p:txBody>
      </p:sp>
      <p:sp>
        <p:nvSpPr>
          <p:cNvPr id="14339" name="TextBox 7"/>
          <p:cNvSpPr txBox="1">
            <a:spLocks noChangeArrowheads="1"/>
          </p:cNvSpPr>
          <p:nvPr/>
        </p:nvSpPr>
        <p:spPr bwMode="auto">
          <a:xfrm rot="-5400000">
            <a:off x="-754062" y="3948112"/>
            <a:ext cx="3505200" cy="1235075"/>
          </a:xfrm>
          <a:prstGeom prst="rect">
            <a:avLst/>
          </a:prstGeom>
          <a:noFill/>
          <a:ln w="9525">
            <a:noFill/>
            <a:miter lim="800000"/>
            <a:headEnd/>
            <a:tailEnd/>
          </a:ln>
        </p:spPr>
        <p:txBody>
          <a:bodyPr>
            <a:spAutoFit/>
          </a:bodyPr>
          <a:lstStyle/>
          <a:p>
            <a:r>
              <a:rPr lang="en-US" sz="7500">
                <a:solidFill>
                  <a:srgbClr val="7F7F7F"/>
                </a:solidFill>
              </a:rPr>
              <a:t>chapter</a:t>
            </a:r>
            <a:endParaRPr lang="en-US" sz="3200">
              <a:solidFill>
                <a:srgbClr val="7F7F7F"/>
              </a:solidFill>
              <a:latin typeface="Calibri" pitchFamily="34" charset="0"/>
            </a:endParaRPr>
          </a:p>
        </p:txBody>
      </p:sp>
      <p:sp>
        <p:nvSpPr>
          <p:cNvPr id="14340" name="TextBox 9"/>
          <p:cNvSpPr txBox="1">
            <a:spLocks noChangeArrowheads="1"/>
          </p:cNvSpPr>
          <p:nvPr/>
        </p:nvSpPr>
        <p:spPr bwMode="auto">
          <a:xfrm rot="-5400000">
            <a:off x="-723107" y="719932"/>
            <a:ext cx="2819401" cy="1370012"/>
          </a:xfrm>
          <a:prstGeom prst="rect">
            <a:avLst/>
          </a:prstGeom>
          <a:solidFill>
            <a:srgbClr val="835F84"/>
          </a:solidFill>
          <a:ln w="9525">
            <a:solidFill>
              <a:srgbClr val="000000"/>
            </a:solidFill>
            <a:miter lim="800000"/>
            <a:headEnd/>
            <a:tailEnd/>
          </a:ln>
        </p:spPr>
        <p:txBody>
          <a:bodyPr>
            <a:spAutoFit/>
          </a:bodyPr>
          <a:lstStyle/>
          <a:p>
            <a:r>
              <a:rPr lang="en-US" sz="8000" b="1">
                <a:solidFill>
                  <a:srgbClr val="00B0F0"/>
                </a:solidFill>
                <a:latin typeface="Calibri" pitchFamily="34" charset="0"/>
              </a:rPr>
              <a:t>3</a:t>
            </a:r>
            <a:endParaRPr lang="en-US" sz="3200">
              <a:solidFill>
                <a:srgbClr val="00B0F0"/>
              </a:solidFill>
              <a:latin typeface="Calibri" pitchFamily="34" charset="0"/>
            </a:endParaRPr>
          </a:p>
        </p:txBody>
      </p:sp>
      <p:cxnSp>
        <p:nvCxnSpPr>
          <p:cNvPr id="12" name="Straight Connector 11"/>
          <p:cNvCxnSpPr/>
          <p:nvPr/>
        </p:nvCxnSpPr>
        <p:spPr>
          <a:xfrm>
            <a:off x="0" y="2819400"/>
            <a:ext cx="1371600" cy="1588"/>
          </a:xfrm>
          <a:prstGeom prst="line">
            <a:avLst/>
          </a:prstGeom>
          <a:ln w="50800">
            <a:solidFill>
              <a:srgbClr val="000000"/>
            </a:solidFill>
          </a:ln>
        </p:spPr>
        <p:style>
          <a:lnRef idx="1">
            <a:schemeClr val="dk1"/>
          </a:lnRef>
          <a:fillRef idx="0">
            <a:schemeClr val="dk1"/>
          </a:fillRef>
          <a:effectRef idx="0">
            <a:schemeClr val="dk1"/>
          </a:effectRef>
          <a:fontRef idx="minor">
            <a:schemeClr val="tx1"/>
          </a:fontRef>
        </p:style>
      </p:cxnSp>
      <p:sp>
        <p:nvSpPr>
          <p:cNvPr id="14342" name="Footer Placeholder 4"/>
          <p:cNvSpPr txBox="1">
            <a:spLocks/>
          </p:cNvSpPr>
          <p:nvPr/>
        </p:nvSpPr>
        <p:spPr bwMode="auto">
          <a:xfrm>
            <a:off x="3276600" y="6340475"/>
            <a:ext cx="2895600" cy="365125"/>
          </a:xfrm>
          <a:prstGeom prst="rect">
            <a:avLst/>
          </a:prstGeom>
          <a:noFill/>
          <a:ln w="9525">
            <a:noFill/>
            <a:miter lim="800000"/>
            <a:headEnd/>
            <a:tailEnd/>
          </a:ln>
        </p:spPr>
        <p:txBody>
          <a:bodyPr anchor="ctr"/>
          <a:lstStyle/>
          <a:p>
            <a:pPr algn="ctr"/>
            <a:r>
              <a:rPr lang="en-US" sz="1200" dirty="0">
                <a:solidFill>
                  <a:srgbClr val="AC89AC"/>
                </a:solidFill>
                <a:latin typeface="Calibri" pitchFamily="34" charset="0"/>
              </a:rPr>
              <a:t>© </a:t>
            </a:r>
            <a:r>
              <a:rPr lang="en-US" sz="1200" dirty="0" smtClean="0">
                <a:solidFill>
                  <a:srgbClr val="AC89AC"/>
                </a:solidFill>
                <a:latin typeface="Calibri" pitchFamily="34" charset="0"/>
              </a:rPr>
              <a:t>2016 </a:t>
            </a:r>
            <a:r>
              <a:rPr lang="en-US" sz="1200" dirty="0">
                <a:solidFill>
                  <a:srgbClr val="AC89AC"/>
                </a:solidFill>
                <a:latin typeface="Calibri" pitchFamily="34" charset="0"/>
              </a:rPr>
              <a:t>Pearson Education, Inc. </a:t>
            </a:r>
          </a:p>
        </p:txBody>
      </p:sp>
      <p:sp>
        <p:nvSpPr>
          <p:cNvPr id="14343" name="Subtitle 2"/>
          <p:cNvSpPr>
            <a:spLocks/>
          </p:cNvSpPr>
          <p:nvPr/>
        </p:nvSpPr>
        <p:spPr bwMode="auto">
          <a:xfrm>
            <a:off x="1981200" y="3124200"/>
            <a:ext cx="6400800" cy="1752600"/>
          </a:xfrm>
          <a:prstGeom prst="rect">
            <a:avLst/>
          </a:prstGeom>
          <a:noFill/>
          <a:ln w="9525">
            <a:noFill/>
            <a:miter lim="800000"/>
            <a:headEnd/>
            <a:tailEnd/>
          </a:ln>
        </p:spPr>
        <p:txBody>
          <a:bodyPr/>
          <a:lstStyle/>
          <a:p>
            <a:pPr algn="ctr" eaLnBrk="0" hangingPunct="0">
              <a:spcBef>
                <a:spcPct val="20000"/>
              </a:spcBef>
              <a:buFont typeface="Arial" charset="0"/>
              <a:buNone/>
            </a:pPr>
            <a:r>
              <a:rPr lang="en-US" sz="4000" b="1" i="1" dirty="0">
                <a:solidFill>
                  <a:srgbClr val="666666"/>
                </a:solidFill>
              </a:rPr>
              <a:t>Better Business</a:t>
            </a:r>
          </a:p>
          <a:p>
            <a:pPr algn="ctr" eaLnBrk="0" hangingPunct="0">
              <a:spcBef>
                <a:spcPct val="20000"/>
              </a:spcBef>
              <a:buFont typeface="Arial" charset="0"/>
              <a:buNone/>
            </a:pPr>
            <a:r>
              <a:rPr lang="en-US" sz="4000" b="1" smtClean="0">
                <a:solidFill>
                  <a:srgbClr val="666666"/>
                </a:solidFill>
              </a:rPr>
              <a:t>4</a:t>
            </a:r>
            <a:r>
              <a:rPr lang="en-US" sz="4000" b="1" baseline="30000" smtClean="0">
                <a:solidFill>
                  <a:srgbClr val="666666"/>
                </a:solidFill>
              </a:rPr>
              <a:t>th</a:t>
            </a:r>
            <a:r>
              <a:rPr lang="en-US" sz="4000" b="1" smtClean="0">
                <a:solidFill>
                  <a:srgbClr val="666666"/>
                </a:solidFill>
              </a:rPr>
              <a:t> Edition</a:t>
            </a:r>
            <a:endParaRPr lang="en-US" sz="4000" b="1" dirty="0">
              <a:solidFill>
                <a:srgbClr val="666666"/>
              </a:solidFill>
            </a:endParaRPr>
          </a:p>
          <a:p>
            <a:pPr algn="ctr" eaLnBrk="0" hangingPunct="0">
              <a:spcBef>
                <a:spcPct val="20000"/>
              </a:spcBef>
              <a:buFont typeface="Arial" charset="0"/>
              <a:buNone/>
            </a:pPr>
            <a:r>
              <a:rPr lang="en-US" sz="3200" dirty="0">
                <a:solidFill>
                  <a:srgbClr val="666666"/>
                </a:solidFill>
              </a:rPr>
              <a:t>Solomon </a:t>
            </a:r>
            <a:r>
              <a:rPr lang="en-US" sz="3200" dirty="0" smtClean="0">
                <a:solidFill>
                  <a:srgbClr val="666666"/>
                </a:solidFill>
              </a:rPr>
              <a:t>· </a:t>
            </a:r>
            <a:r>
              <a:rPr lang="en-US" sz="3200" dirty="0" err="1">
                <a:solidFill>
                  <a:srgbClr val="666666"/>
                </a:solidFill>
              </a:rPr>
              <a:t>Poatsy</a:t>
            </a:r>
            <a:r>
              <a:rPr lang="en-US" sz="3200" dirty="0">
                <a:solidFill>
                  <a:srgbClr val="666666"/>
                </a:solidFill>
              </a:rPr>
              <a:t> · Martin</a:t>
            </a:r>
          </a:p>
          <a:p>
            <a:pPr algn="ctr" eaLnBrk="0" hangingPunct="0">
              <a:spcBef>
                <a:spcPct val="20000"/>
              </a:spcBef>
              <a:buFont typeface="Arial" charset="0"/>
              <a:buNone/>
            </a:pPr>
            <a:endParaRPr lang="en-US" sz="32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lstStyle/>
          <a:p>
            <a:pPr eaLnBrk="1" hangingPunct="1"/>
            <a:r>
              <a:rPr lang="en-US" smtClean="0">
                <a:latin typeface="Arial" charset="0"/>
                <a:ea typeface="ＭＳ Ｐゴシック" pitchFamily="34" charset="-128"/>
                <a:cs typeface="Arial" charset="0"/>
              </a:rPr>
              <a:t>Benefits of CSR</a:t>
            </a:r>
          </a:p>
        </p:txBody>
      </p:sp>
      <p:sp>
        <p:nvSpPr>
          <p:cNvPr id="32770" name="Content Placeholder 2"/>
          <p:cNvSpPr>
            <a:spLocks noGrp="1"/>
          </p:cNvSpPr>
          <p:nvPr>
            <p:ph sz="half" idx="1"/>
          </p:nvPr>
        </p:nvSpPr>
        <p:spPr>
          <a:xfrm>
            <a:off x="457200" y="1295400"/>
            <a:ext cx="4724400" cy="4525963"/>
          </a:xfrm>
        </p:spPr>
        <p:txBody>
          <a:bodyPr/>
          <a:lstStyle/>
          <a:p>
            <a:pPr eaLnBrk="1" hangingPunct="1">
              <a:lnSpc>
                <a:spcPct val="80000"/>
              </a:lnSpc>
            </a:pPr>
            <a:r>
              <a:rPr lang="en-US" dirty="0" smtClean="0">
                <a:latin typeface="Arial" charset="0"/>
                <a:ea typeface="ＭＳ Ｐゴシック" pitchFamily="34" charset="-128"/>
                <a:cs typeface="Arial" charset="0"/>
              </a:rPr>
              <a:t>A positive reputation in the marketplace</a:t>
            </a:r>
          </a:p>
          <a:p>
            <a:pPr eaLnBrk="1" hangingPunct="1">
              <a:lnSpc>
                <a:spcPct val="80000"/>
              </a:lnSpc>
            </a:pPr>
            <a:r>
              <a:rPr lang="en-US" dirty="0" smtClean="0">
                <a:latin typeface="Arial" charset="0"/>
                <a:ea typeface="ＭＳ Ｐゴシック" pitchFamily="34" charset="-128"/>
                <a:cs typeface="Arial" charset="0"/>
              </a:rPr>
              <a:t>Strong recruitment and talent retention</a:t>
            </a:r>
          </a:p>
          <a:p>
            <a:pPr eaLnBrk="1" hangingPunct="1">
              <a:lnSpc>
                <a:spcPct val="80000"/>
              </a:lnSpc>
            </a:pPr>
            <a:r>
              <a:rPr lang="en-US" dirty="0" smtClean="0">
                <a:latin typeface="Arial" charset="0"/>
                <a:ea typeface="ＭＳ Ｐゴシック" pitchFamily="34" charset="-128"/>
                <a:cs typeface="Arial" charset="0"/>
              </a:rPr>
              <a:t>Efficiency increases when companies use materials </a:t>
            </a:r>
            <a:r>
              <a:rPr lang="en-US" dirty="0" smtClean="0">
                <a:latin typeface="Arial" charset="0"/>
                <a:ea typeface="ＭＳ Ｐゴシック" pitchFamily="34" charset="-128"/>
                <a:cs typeface="Arial" charset="0"/>
              </a:rPr>
              <a:t>efficiently </a:t>
            </a:r>
            <a:r>
              <a:rPr lang="en-US" dirty="0" smtClean="0">
                <a:latin typeface="Arial" charset="0"/>
                <a:ea typeface="ＭＳ Ｐゴシック" pitchFamily="34" charset="-128"/>
                <a:cs typeface="Arial" charset="0"/>
              </a:rPr>
              <a:t>and minimize waste</a:t>
            </a:r>
          </a:p>
          <a:p>
            <a:pPr eaLnBrk="1" hangingPunct="1">
              <a:lnSpc>
                <a:spcPct val="80000"/>
              </a:lnSpc>
            </a:pPr>
            <a:r>
              <a:rPr lang="en-US" dirty="0" smtClean="0">
                <a:latin typeface="Arial" charset="0"/>
                <a:ea typeface="ＭＳ Ｐゴシック" pitchFamily="34" charset="-128"/>
                <a:cs typeface="Arial" charset="0"/>
              </a:rPr>
              <a:t>Increased sales via product innovations and environmentally and ethically conscious labeling</a:t>
            </a:r>
          </a:p>
          <a:p>
            <a:pPr lvl="1" eaLnBrk="1" hangingPunct="1">
              <a:lnSpc>
                <a:spcPct val="80000"/>
              </a:lnSpc>
              <a:buFont typeface="Arial" charset="0"/>
              <a:buNone/>
            </a:pPr>
            <a:endParaRPr lang="en-US" dirty="0" smtClean="0">
              <a:latin typeface="Arial" charset="0"/>
              <a:ea typeface="ＭＳ Ｐゴシック" pitchFamily="34" charset="-128"/>
              <a:cs typeface="Arial" charset="0"/>
            </a:endParaRPr>
          </a:p>
          <a:p>
            <a:pPr eaLnBrk="1" hangingPunct="1">
              <a:lnSpc>
                <a:spcPct val="80000"/>
              </a:lnSpc>
            </a:pPr>
            <a:endParaRPr lang="en-US" dirty="0" smtClean="0">
              <a:latin typeface="Arial" charset="0"/>
              <a:ea typeface="ＭＳ Ｐゴシック" pitchFamily="34" charset="-128"/>
              <a:cs typeface="Arial" charset="0"/>
            </a:endParaRPr>
          </a:p>
        </p:txBody>
      </p:sp>
      <p:sp>
        <p:nvSpPr>
          <p:cNvPr id="32771" name="Slide Number Placeholder 4"/>
          <p:cNvSpPr>
            <a:spLocks noGrp="1"/>
          </p:cNvSpPr>
          <p:nvPr>
            <p:ph type="sldNum" sz="quarter" idx="11"/>
          </p:nvPr>
        </p:nvSpPr>
        <p:spPr bwMode="auto">
          <a:ln>
            <a:miter lim="800000"/>
            <a:headEnd/>
            <a:tailEnd/>
          </a:ln>
        </p:spPr>
        <p:txBody>
          <a:bodyPr/>
          <a:lstStyle/>
          <a:p>
            <a:pPr>
              <a:defRPr/>
            </a:pPr>
            <a:r>
              <a:rPr lang="en-US" smtClean="0"/>
              <a:t>3-</a:t>
            </a:r>
            <a:fld id="{D241CAF3-C643-40A3-BB35-1C093600DA5A}" type="slidenum">
              <a:rPr lang="en-US" smtClean="0"/>
              <a:pPr>
                <a:defRPr/>
              </a:pPr>
              <a:t>10</a:t>
            </a:fld>
            <a:endParaRPr lang="en-US" smtClean="0"/>
          </a:p>
        </p:txBody>
      </p:sp>
      <p:sp>
        <p:nvSpPr>
          <p:cNvPr id="32772" name="Footer Placeholder 4"/>
          <p:cNvSpPr>
            <a:spLocks noGrp="1"/>
          </p:cNvSpPr>
          <p:nvPr>
            <p:ph type="ftr" sz="quarter" idx="10"/>
          </p:nvPr>
        </p:nvSpPr>
        <p:spPr bwMode="auto">
          <a:xfrm>
            <a:off x="3124200" y="6492875"/>
            <a:ext cx="2895600" cy="365125"/>
          </a:xfrm>
          <a:ln>
            <a:miter lim="800000"/>
            <a:headEnd/>
            <a:tailEnd/>
          </a:ln>
        </p:spPr>
        <p:txBody>
          <a:bodyPr/>
          <a:lstStyle/>
          <a:p>
            <a:pPr>
              <a:defRPr/>
            </a:pPr>
            <a:r>
              <a:rPr lang="en-US" dirty="0" smtClean="0"/>
              <a:t>© 2016 Pearson Education, Inc. </a:t>
            </a:r>
          </a:p>
          <a:p>
            <a:pPr>
              <a:defRPr/>
            </a:pPr>
            <a:endParaRPr lang="en-US" dirty="0" smtClean="0"/>
          </a:p>
        </p:txBody>
      </p:sp>
      <p:pic>
        <p:nvPicPr>
          <p:cNvPr id="6147" name="Picture 3"/>
          <p:cNvPicPr>
            <a:picLocks noChangeAspect="1" noChangeArrowheads="1"/>
          </p:cNvPicPr>
          <p:nvPr/>
        </p:nvPicPr>
        <p:blipFill>
          <a:blip r:embed="rId3" cstate="email"/>
          <a:srcRect/>
          <a:stretch>
            <a:fillRect/>
          </a:stretch>
        </p:blipFill>
        <p:spPr bwMode="auto">
          <a:xfrm>
            <a:off x="5105400" y="3276600"/>
            <a:ext cx="3590925" cy="29765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28600"/>
            <a:ext cx="8229600" cy="1143000"/>
          </a:xfrm>
        </p:spPr>
        <p:txBody>
          <a:bodyPr/>
          <a:lstStyle/>
          <a:p>
            <a:pPr eaLnBrk="1" hangingPunct="1"/>
            <a:r>
              <a:rPr lang="en-US" smtClean="0">
                <a:latin typeface="Arial" charset="0"/>
                <a:ea typeface="ＭＳ Ｐゴシック" pitchFamily="34" charset="-128"/>
                <a:cs typeface="Arial" charset="0"/>
              </a:rPr>
              <a:t>Measuring CSR</a:t>
            </a:r>
            <a:endParaRPr lang="en-US" b="1" smtClean="0">
              <a:latin typeface="Arial" charset="0"/>
              <a:ea typeface="ＭＳ Ｐゴシック" pitchFamily="34" charset="-128"/>
              <a:cs typeface="Arial" charset="0"/>
            </a:endParaRPr>
          </a:p>
        </p:txBody>
      </p:sp>
      <p:sp>
        <p:nvSpPr>
          <p:cNvPr id="34818" name="Content Placeholder 2"/>
          <p:cNvSpPr>
            <a:spLocks noGrp="1"/>
          </p:cNvSpPr>
          <p:nvPr>
            <p:ph idx="1"/>
          </p:nvPr>
        </p:nvSpPr>
        <p:spPr>
          <a:xfrm>
            <a:off x="228600" y="1371600"/>
            <a:ext cx="8458200" cy="4754563"/>
          </a:xfrm>
        </p:spPr>
        <p:txBody>
          <a:bodyPr/>
          <a:lstStyle/>
          <a:p>
            <a:pPr marL="0" indent="0" eaLnBrk="1" hangingPunct="1">
              <a:buFont typeface="Arial" charset="0"/>
              <a:buNone/>
            </a:pPr>
            <a:r>
              <a:rPr lang="en-US" sz="2800" dirty="0" smtClean="0">
                <a:latin typeface="Arial" charset="0"/>
                <a:ea typeface="ＭＳ Ｐゴシック" pitchFamily="34" charset="-128"/>
                <a:cs typeface="Arial" charset="0"/>
              </a:rPr>
              <a:t>Is it possible to measure a company’s CSR level?</a:t>
            </a:r>
          </a:p>
          <a:p>
            <a:pPr marL="0" indent="0" eaLnBrk="1" hangingPunct="1">
              <a:buFont typeface="Arial" charset="0"/>
              <a:buNone/>
            </a:pPr>
            <a:r>
              <a:rPr lang="en-US" sz="2800" dirty="0" smtClean="0">
                <a:latin typeface="Arial" charset="0"/>
                <a:ea typeface="ＭＳ Ｐゴシック" pitchFamily="34" charset="-128"/>
                <a:cs typeface="Arial" charset="0"/>
              </a:rPr>
              <a:t>Social audits</a:t>
            </a:r>
          </a:p>
          <a:p>
            <a:pPr marL="0" indent="0" eaLnBrk="1" hangingPunct="1">
              <a:buFont typeface="Arial" charset="0"/>
              <a:buNone/>
            </a:pPr>
            <a:r>
              <a:rPr lang="en-US" sz="2800" dirty="0" smtClean="0">
                <a:latin typeface="Arial" charset="0"/>
                <a:ea typeface="ＭＳ Ｐゴシック" pitchFamily="34" charset="-128"/>
                <a:cs typeface="Arial" charset="0"/>
              </a:rPr>
              <a:t>Ratings and rankings</a:t>
            </a:r>
          </a:p>
          <a:p>
            <a:pPr lvl="1" eaLnBrk="1" hangingPunct="1"/>
            <a:r>
              <a:rPr lang="en-US" sz="2400" dirty="0" smtClean="0">
                <a:latin typeface="Arial" charset="0"/>
                <a:ea typeface="ＭＳ Ｐゴシック" pitchFamily="34" charset="-128"/>
                <a:cs typeface="Arial" charset="0"/>
              </a:rPr>
              <a:t>Boston College Center for Corporate Citizenship</a:t>
            </a:r>
          </a:p>
          <a:p>
            <a:pPr lvl="1" eaLnBrk="1" hangingPunct="1"/>
            <a:r>
              <a:rPr lang="en-US" sz="2400" dirty="0" smtClean="0">
                <a:latin typeface="Arial" charset="0"/>
                <a:ea typeface="ＭＳ Ｐゴシック" pitchFamily="34" charset="-128"/>
                <a:cs typeface="Arial" charset="0"/>
              </a:rPr>
              <a:t>Calvert Investment Company</a:t>
            </a:r>
          </a:p>
          <a:p>
            <a:pPr lvl="1" eaLnBrk="1" hangingPunct="1"/>
            <a:r>
              <a:rPr lang="en-US" sz="2400" dirty="0" smtClean="0">
                <a:latin typeface="Arial" charset="0"/>
                <a:ea typeface="ＭＳ Ｐゴシック" pitchFamily="34" charset="-128"/>
                <a:cs typeface="Arial" charset="0"/>
              </a:rPr>
              <a:t>Fortune’s 10 Most-Admired </a:t>
            </a:r>
          </a:p>
          <a:p>
            <a:pPr lvl="1" eaLnBrk="1" hangingPunct="1">
              <a:buFont typeface="Arial" charset="0"/>
              <a:buNone/>
            </a:pPr>
            <a:r>
              <a:rPr lang="en-US" sz="2400" dirty="0" smtClean="0">
                <a:latin typeface="Arial" charset="0"/>
                <a:ea typeface="ＭＳ Ｐゴシック" pitchFamily="34" charset="-128"/>
                <a:cs typeface="Arial" charset="0"/>
              </a:rPr>
              <a:t>	Companies</a:t>
            </a:r>
          </a:p>
          <a:p>
            <a:pPr marL="0" indent="0" eaLnBrk="1" hangingPunct="1">
              <a:buFont typeface="Arial" charset="0"/>
              <a:buNone/>
            </a:pPr>
            <a:r>
              <a:rPr lang="en-US" sz="2800" dirty="0" smtClean="0">
                <a:latin typeface="Arial" charset="0"/>
                <a:ea typeface="ＭＳ Ｐゴシック" pitchFamily="34" charset="-128"/>
                <a:cs typeface="Arial" charset="0"/>
              </a:rPr>
              <a:t>Self-reporting</a:t>
            </a:r>
          </a:p>
          <a:p>
            <a:pPr marL="0" indent="0" eaLnBrk="1" hangingPunct="1">
              <a:buFont typeface="Arial" charset="0"/>
              <a:buNone/>
            </a:pPr>
            <a:r>
              <a:rPr lang="en-US" sz="2800" dirty="0" smtClean="0">
                <a:latin typeface="Arial" charset="0"/>
                <a:ea typeface="ＭＳ Ｐゴシック" pitchFamily="34" charset="-128"/>
                <a:cs typeface="Arial" charset="0"/>
              </a:rPr>
              <a:t>Corporate philanthropy</a:t>
            </a:r>
          </a:p>
        </p:txBody>
      </p:sp>
      <p:sp>
        <p:nvSpPr>
          <p:cNvPr id="34819" name="Slide Number Placeholder 4"/>
          <p:cNvSpPr>
            <a:spLocks noGrp="1"/>
          </p:cNvSpPr>
          <p:nvPr>
            <p:ph type="sldNum" sz="quarter" idx="11"/>
          </p:nvPr>
        </p:nvSpPr>
        <p:spPr bwMode="auto">
          <a:ln>
            <a:miter lim="800000"/>
            <a:headEnd/>
            <a:tailEnd/>
          </a:ln>
        </p:spPr>
        <p:txBody>
          <a:bodyPr/>
          <a:lstStyle/>
          <a:p>
            <a:pPr>
              <a:defRPr/>
            </a:pPr>
            <a:r>
              <a:rPr lang="en-US" smtClean="0"/>
              <a:t>3-</a:t>
            </a:r>
            <a:fld id="{F97AAEC6-BFEF-4BBC-8371-DC96698B022A}" type="slidenum">
              <a:rPr lang="en-US" smtClean="0"/>
              <a:pPr>
                <a:defRPr/>
              </a:pPr>
              <a:t>11</a:t>
            </a:fld>
            <a:endParaRPr lang="en-US" smtClean="0"/>
          </a:p>
        </p:txBody>
      </p:sp>
      <p:sp>
        <p:nvSpPr>
          <p:cNvPr id="34820" name="AutoShape 2" descr="http://tbn0.google.com/images?q=tbn:hoAV9CG8skUBjM:http://upload.wikimedia.org/wikipedia/en/thumb/c/c4/Apple_Computer_Logo.svg/500px-Apple_Computer_Logo.svg.png">
            <a:hlinkClick r:id="rId3"/>
          </p:cNvPr>
          <p:cNvSpPr>
            <a:spLocks noChangeAspect="1" noChangeArrowheads="1"/>
          </p:cNvSpPr>
          <p:nvPr/>
        </p:nvSpPr>
        <p:spPr bwMode="auto">
          <a:xfrm>
            <a:off x="155575" y="-601663"/>
            <a:ext cx="1143000" cy="1266826"/>
          </a:xfrm>
          <a:prstGeom prst="rect">
            <a:avLst/>
          </a:prstGeom>
          <a:noFill/>
          <a:ln w="9525">
            <a:noFill/>
            <a:miter lim="800000"/>
            <a:headEnd/>
            <a:tailEnd/>
          </a:ln>
        </p:spPr>
        <p:txBody>
          <a:bodyPr/>
          <a:lstStyle/>
          <a:p>
            <a:endParaRPr lang="en-US">
              <a:latin typeface="Calibri" pitchFamily="34" charset="0"/>
            </a:endParaRPr>
          </a:p>
        </p:txBody>
      </p:sp>
      <p:sp>
        <p:nvSpPr>
          <p:cNvPr id="34821"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pic>
        <p:nvPicPr>
          <p:cNvPr id="7171" name="Picture 3"/>
          <p:cNvPicPr>
            <a:picLocks noChangeAspect="1" noChangeArrowheads="1"/>
          </p:cNvPicPr>
          <p:nvPr/>
        </p:nvPicPr>
        <p:blipFill>
          <a:blip r:embed="rId4" cstate="email"/>
          <a:srcRect/>
          <a:stretch>
            <a:fillRect/>
          </a:stretch>
        </p:blipFill>
        <p:spPr bwMode="auto">
          <a:xfrm>
            <a:off x="5410200" y="3384202"/>
            <a:ext cx="3262189" cy="29261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latin typeface="Arial" charset="0"/>
                <a:ea typeface="ＭＳ Ｐゴシック" pitchFamily="34" charset="-128"/>
                <a:cs typeface="Arial" charset="0"/>
              </a:rPr>
              <a:t>The Challenges of CSR</a:t>
            </a:r>
          </a:p>
        </p:txBody>
      </p:sp>
      <p:sp>
        <p:nvSpPr>
          <p:cNvPr id="18435" name="Content Placeholder 2"/>
          <p:cNvSpPr>
            <a:spLocks noGrp="1"/>
          </p:cNvSpPr>
          <p:nvPr>
            <p:ph idx="1"/>
          </p:nvPr>
        </p:nvSpPr>
        <p:spPr>
          <a:xfrm>
            <a:off x="457200" y="1676400"/>
            <a:ext cx="8229600" cy="4525963"/>
          </a:xfrm>
        </p:spPr>
        <p:txBody>
          <a:bodyPr/>
          <a:lstStyle/>
          <a:p>
            <a:pPr marL="0" indent="0" eaLnBrk="1" hangingPunct="1">
              <a:buFont typeface="Arial" charset="0"/>
              <a:buNone/>
              <a:defRPr/>
            </a:pPr>
            <a:r>
              <a:rPr lang="en-US" sz="2800" dirty="0" smtClean="0">
                <a:latin typeface="Arial" pitchFamily="34" charset="0"/>
                <a:ea typeface="ＭＳ Ｐゴシック" pitchFamily="34" charset="-128"/>
                <a:cs typeface="Arial" pitchFamily="34" charset="0"/>
              </a:rPr>
              <a:t>Balancing the demands of social responsibility with successful business practices</a:t>
            </a:r>
          </a:p>
          <a:p>
            <a:pPr marL="457200" lvl="1" indent="0" eaLnBrk="1" hangingPunct="1">
              <a:buFont typeface="Arial" charset="0"/>
              <a:buNone/>
              <a:defRPr/>
            </a:pPr>
            <a:endParaRPr lang="en-US" sz="2400" dirty="0">
              <a:latin typeface="Arial" pitchFamily="34" charset="0"/>
              <a:ea typeface="ＭＳ Ｐゴシック" pitchFamily="34" charset="-128"/>
              <a:cs typeface="Arial" pitchFamily="34" charset="0"/>
            </a:endParaRPr>
          </a:p>
          <a:p>
            <a:pPr marL="57150" indent="0" eaLnBrk="1" hangingPunct="1">
              <a:buFont typeface="Arial" charset="0"/>
              <a:buNone/>
              <a:defRPr/>
            </a:pPr>
            <a:r>
              <a:rPr lang="en-US" sz="2800" dirty="0" smtClean="0">
                <a:latin typeface="Arial" pitchFamily="34" charset="0"/>
                <a:ea typeface="ＭＳ Ｐゴシック" pitchFamily="34" charset="-128"/>
                <a:cs typeface="Arial" pitchFamily="34" charset="0"/>
              </a:rPr>
              <a:t>Conflicting demands pose numerous ethical challenges such as:</a:t>
            </a:r>
          </a:p>
          <a:p>
            <a:pPr lvl="1" eaLnBrk="1" hangingPunct="1">
              <a:defRPr/>
            </a:pPr>
            <a:r>
              <a:rPr lang="en-US" sz="2400" dirty="0" smtClean="0">
                <a:latin typeface="Arial" pitchFamily="34" charset="0"/>
                <a:ea typeface="ＭＳ Ｐゴシック" pitchFamily="34" charset="-128"/>
                <a:cs typeface="Arial" pitchFamily="34" charset="0"/>
              </a:rPr>
              <a:t>Making life-saving drugs available to the world’s poor</a:t>
            </a:r>
          </a:p>
          <a:p>
            <a:pPr lvl="1" eaLnBrk="1" hangingPunct="1">
              <a:defRPr/>
            </a:pPr>
            <a:r>
              <a:rPr lang="en-US" sz="2400" dirty="0" smtClean="0">
                <a:latin typeface="Arial" pitchFamily="34" charset="0"/>
                <a:ea typeface="ＭＳ Ｐゴシック" pitchFamily="34" charset="-128"/>
                <a:cs typeface="Arial" pitchFamily="34" charset="0"/>
              </a:rPr>
              <a:t>Conducting a profitable business in an environmentally sound manner</a:t>
            </a:r>
          </a:p>
        </p:txBody>
      </p:sp>
      <p:sp>
        <p:nvSpPr>
          <p:cNvPr id="36867" name="Slide Number Placeholder 4"/>
          <p:cNvSpPr>
            <a:spLocks noGrp="1"/>
          </p:cNvSpPr>
          <p:nvPr>
            <p:ph type="sldNum" sz="quarter" idx="11"/>
          </p:nvPr>
        </p:nvSpPr>
        <p:spPr bwMode="auto">
          <a:ln>
            <a:miter lim="800000"/>
            <a:headEnd/>
            <a:tailEnd/>
          </a:ln>
        </p:spPr>
        <p:txBody>
          <a:bodyPr/>
          <a:lstStyle/>
          <a:p>
            <a:pPr>
              <a:defRPr/>
            </a:pPr>
            <a:r>
              <a:rPr lang="en-US" smtClean="0"/>
              <a:t>3-</a:t>
            </a:r>
            <a:fld id="{A4F89135-F4A3-4D8D-AECB-2B0F2B425B9A}" type="slidenum">
              <a:rPr lang="en-US" smtClean="0"/>
              <a:pPr>
                <a:defRPr/>
              </a:pPr>
              <a:t>12</a:t>
            </a:fld>
            <a:endParaRPr lang="en-US" smtClean="0"/>
          </a:p>
        </p:txBody>
      </p:sp>
      <p:sp>
        <p:nvSpPr>
          <p:cNvPr id="36868"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The Effects of CSR on Society</a:t>
            </a:r>
          </a:p>
        </p:txBody>
      </p:sp>
      <p:sp>
        <p:nvSpPr>
          <p:cNvPr id="38914" name="Content Placeholder 2"/>
          <p:cNvSpPr>
            <a:spLocks noGrp="1"/>
          </p:cNvSpPr>
          <p:nvPr>
            <p:ph idx="1"/>
          </p:nvPr>
        </p:nvSpPr>
        <p:spPr/>
        <p:txBody>
          <a:bodyPr/>
          <a:lstStyle/>
          <a:p>
            <a:pPr eaLnBrk="1" hangingPunct="1">
              <a:lnSpc>
                <a:spcPct val="90000"/>
              </a:lnSpc>
            </a:pPr>
            <a:r>
              <a:rPr lang="en-US" dirty="0" smtClean="0">
                <a:latin typeface="Arial" charset="0"/>
                <a:ea typeface="ＭＳ Ｐゴシック" pitchFamily="34" charset="-128"/>
                <a:cs typeface="Arial" charset="0"/>
              </a:rPr>
              <a:t>Environmental</a:t>
            </a:r>
          </a:p>
          <a:p>
            <a:pPr lvl="1" eaLnBrk="1" hangingPunct="1">
              <a:lnSpc>
                <a:spcPct val="90000"/>
              </a:lnSpc>
              <a:buFontTx/>
              <a:buNone/>
            </a:pPr>
            <a:r>
              <a:rPr lang="en-US" dirty="0" smtClean="0">
                <a:latin typeface="Arial" charset="0"/>
                <a:ea typeface="ＭＳ Ｐゴシック" pitchFamily="34" charset="-128"/>
                <a:cs typeface="Arial" charset="0"/>
              </a:rPr>
              <a:t>- Local and global impact</a:t>
            </a:r>
          </a:p>
          <a:p>
            <a:pPr eaLnBrk="1" hangingPunct="1">
              <a:lnSpc>
                <a:spcPct val="90000"/>
              </a:lnSpc>
            </a:pPr>
            <a:r>
              <a:rPr lang="en-US" dirty="0" smtClean="0">
                <a:latin typeface="Arial" charset="0"/>
                <a:ea typeface="ＭＳ Ｐゴシック" pitchFamily="34" charset="-128"/>
                <a:cs typeface="Arial" charset="0"/>
              </a:rPr>
              <a:t>Economic</a:t>
            </a:r>
          </a:p>
          <a:p>
            <a:pPr lvl="1" eaLnBrk="1" hangingPunct="1">
              <a:lnSpc>
                <a:spcPct val="90000"/>
              </a:lnSpc>
              <a:buFontTx/>
              <a:buNone/>
            </a:pPr>
            <a:r>
              <a:rPr lang="en-US" dirty="0" smtClean="0">
                <a:latin typeface="Arial" charset="0"/>
                <a:ea typeface="ＭＳ Ｐゴシック" pitchFamily="34" charset="-128"/>
                <a:cs typeface="Arial" charset="0"/>
              </a:rPr>
              <a:t>- Product availability, </a:t>
            </a:r>
            <a:r>
              <a:rPr lang="en-US" dirty="0" smtClean="0">
                <a:latin typeface="Arial" charset="0"/>
                <a:ea typeface="ＭＳ Ｐゴシック" pitchFamily="34" charset="-128"/>
                <a:cs typeface="Arial" charset="0"/>
              </a:rPr>
              <a:t>price, </a:t>
            </a:r>
            <a:r>
              <a:rPr lang="en-US" dirty="0" smtClean="0">
                <a:latin typeface="Arial" charset="0"/>
                <a:ea typeface="ＭＳ Ｐゴシック" pitchFamily="34" charset="-128"/>
                <a:cs typeface="Arial" charset="0"/>
              </a:rPr>
              <a:t>and quality</a:t>
            </a:r>
          </a:p>
          <a:p>
            <a:pPr lvl="1" eaLnBrk="1" hangingPunct="1">
              <a:lnSpc>
                <a:spcPct val="90000"/>
              </a:lnSpc>
              <a:buFontTx/>
              <a:buNone/>
            </a:pPr>
            <a:r>
              <a:rPr lang="en-US" dirty="0" smtClean="0">
                <a:latin typeface="Arial" charset="0"/>
                <a:ea typeface="ＭＳ Ｐゴシック" pitchFamily="34" charset="-128"/>
                <a:cs typeface="Arial" charset="0"/>
              </a:rPr>
              <a:t>- Business sustainability</a:t>
            </a:r>
          </a:p>
          <a:p>
            <a:pPr eaLnBrk="1" hangingPunct="1">
              <a:lnSpc>
                <a:spcPct val="90000"/>
              </a:lnSpc>
            </a:pPr>
            <a:r>
              <a:rPr lang="en-US" dirty="0" smtClean="0">
                <a:latin typeface="Arial" charset="0"/>
                <a:ea typeface="ＭＳ Ｐゴシック" pitchFamily="34" charset="-128"/>
                <a:cs typeface="Arial" charset="0"/>
              </a:rPr>
              <a:t>Employee morale</a:t>
            </a:r>
          </a:p>
          <a:p>
            <a:pPr lvl="1" eaLnBrk="1" hangingPunct="1">
              <a:lnSpc>
                <a:spcPct val="90000"/>
              </a:lnSpc>
              <a:buFontTx/>
              <a:buNone/>
            </a:pPr>
            <a:r>
              <a:rPr lang="en-US" dirty="0" smtClean="0">
                <a:latin typeface="Arial" charset="0"/>
                <a:ea typeface="ＭＳ Ｐゴシック" pitchFamily="34" charset="-128"/>
                <a:cs typeface="Arial" charset="0"/>
              </a:rPr>
              <a:t>- Advancement</a:t>
            </a:r>
          </a:p>
          <a:p>
            <a:pPr lvl="1" eaLnBrk="1" hangingPunct="1">
              <a:lnSpc>
                <a:spcPct val="90000"/>
              </a:lnSpc>
              <a:buFontTx/>
              <a:buNone/>
            </a:pPr>
            <a:r>
              <a:rPr lang="en-US" dirty="0" smtClean="0">
                <a:latin typeface="Arial" charset="0"/>
                <a:ea typeface="ＭＳ Ｐゴシック" pitchFamily="34" charset="-128"/>
                <a:cs typeface="Arial" charset="0"/>
              </a:rPr>
              <a:t>- Work environment</a:t>
            </a:r>
          </a:p>
          <a:p>
            <a:pPr lvl="1" eaLnBrk="1" hangingPunct="1">
              <a:lnSpc>
                <a:spcPct val="90000"/>
              </a:lnSpc>
              <a:buFontTx/>
              <a:buNone/>
            </a:pPr>
            <a:r>
              <a:rPr lang="en-US" dirty="0" smtClean="0">
                <a:latin typeface="Arial" charset="0"/>
                <a:ea typeface="ＭＳ Ｐゴシック" pitchFamily="34" charset="-128"/>
                <a:cs typeface="Arial" charset="0"/>
              </a:rPr>
              <a:t>- Values</a:t>
            </a:r>
          </a:p>
        </p:txBody>
      </p:sp>
      <p:sp>
        <p:nvSpPr>
          <p:cNvPr id="38915" name="Slide Number Placeholder 4"/>
          <p:cNvSpPr>
            <a:spLocks noGrp="1"/>
          </p:cNvSpPr>
          <p:nvPr>
            <p:ph type="sldNum" sz="quarter" idx="11"/>
          </p:nvPr>
        </p:nvSpPr>
        <p:spPr bwMode="auto">
          <a:ln>
            <a:miter lim="800000"/>
            <a:headEnd/>
            <a:tailEnd/>
          </a:ln>
        </p:spPr>
        <p:txBody>
          <a:bodyPr/>
          <a:lstStyle/>
          <a:p>
            <a:pPr>
              <a:defRPr/>
            </a:pPr>
            <a:r>
              <a:rPr lang="en-US" smtClean="0"/>
              <a:t>3-</a:t>
            </a:r>
            <a:fld id="{6F149FE5-69A2-4D9D-A046-F950788CA0E3}" type="slidenum">
              <a:rPr lang="en-US" smtClean="0"/>
              <a:pPr>
                <a:defRPr/>
              </a:pPr>
              <a:t>13</a:t>
            </a:fld>
            <a:endParaRPr lang="en-US" smtClean="0"/>
          </a:p>
        </p:txBody>
      </p:sp>
      <p:sp>
        <p:nvSpPr>
          <p:cNvPr id="38916"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381000"/>
            <a:ext cx="8229600" cy="1143000"/>
          </a:xfrm>
        </p:spPr>
        <p:txBody>
          <a:bodyPr/>
          <a:lstStyle/>
          <a:p>
            <a:pPr eaLnBrk="1" hangingPunct="1"/>
            <a:r>
              <a:rPr lang="en-US" sz="4000" dirty="0" smtClean="0">
                <a:latin typeface="Arial" charset="0"/>
                <a:ea typeface="ＭＳ Ｐゴシック" pitchFamily="34" charset="-128"/>
                <a:cs typeface="Arial" charset="0"/>
              </a:rPr>
              <a:t>Can </a:t>
            </a:r>
            <a:r>
              <a:rPr lang="en-US" sz="4000" b="1" dirty="0" smtClean="0">
                <a:latin typeface="Arial" charset="0"/>
                <a:ea typeface="ＭＳ Ｐゴシック" pitchFamily="34" charset="-128"/>
                <a:cs typeface="Arial" charset="0"/>
              </a:rPr>
              <a:t>You</a:t>
            </a:r>
            <a:r>
              <a:rPr lang="en-US" sz="4000" dirty="0" smtClean="0">
                <a:latin typeface="Arial" charset="0"/>
                <a:ea typeface="ＭＳ Ｐゴシック" pitchFamily="34" charset="-128"/>
                <a:cs typeface="Arial" charset="0"/>
              </a:rPr>
              <a:t> Affect How Businesses Operate Ethically</a:t>
            </a:r>
            <a:r>
              <a:rPr lang="en-US" sz="4000" dirty="0" smtClean="0">
                <a:latin typeface="Arial" charset="0"/>
                <a:ea typeface="ＭＳ Ｐゴシック" pitchFamily="34" charset="-128"/>
                <a:cs typeface="Arial" charset="0"/>
              </a:rPr>
              <a:t>?</a:t>
            </a:r>
          </a:p>
        </p:txBody>
      </p:sp>
      <p:sp>
        <p:nvSpPr>
          <p:cNvPr id="20483" name="Content Placeholder 2"/>
          <p:cNvSpPr>
            <a:spLocks noGrp="1"/>
          </p:cNvSpPr>
          <p:nvPr>
            <p:ph idx="1"/>
          </p:nvPr>
        </p:nvSpPr>
        <p:spPr/>
        <p:txBody>
          <a:bodyPr/>
          <a:lstStyle/>
          <a:p>
            <a:pPr marL="0" indent="0" eaLnBrk="1" hangingPunct="1">
              <a:buFont typeface="Arial" charset="0"/>
              <a:buNone/>
              <a:defRPr/>
            </a:pPr>
            <a:r>
              <a:rPr lang="en-US" dirty="0" smtClean="0">
                <a:latin typeface="Arial" pitchFamily="34" charset="0"/>
                <a:ea typeface="ＭＳ Ｐゴシック" pitchFamily="34" charset="-128"/>
                <a:cs typeface="Arial" pitchFamily="34" charset="0"/>
              </a:rPr>
              <a:t>You can affect:</a:t>
            </a:r>
          </a:p>
          <a:p>
            <a:pPr lvl="1" eaLnBrk="1" hangingPunct="1">
              <a:buFontTx/>
              <a:buNone/>
              <a:defRPr/>
            </a:pPr>
            <a:r>
              <a:rPr lang="en-US" dirty="0" smtClean="0">
                <a:latin typeface="Arial" pitchFamily="34" charset="0"/>
                <a:ea typeface="ＭＳ Ｐゴシック" pitchFamily="34" charset="-128"/>
                <a:cs typeface="Arial" pitchFamily="34" charset="0"/>
              </a:rPr>
              <a:t>- Your own ethical behavior</a:t>
            </a:r>
          </a:p>
          <a:p>
            <a:pPr lvl="1" eaLnBrk="1" hangingPunct="1">
              <a:buFontTx/>
              <a:buNone/>
              <a:defRPr/>
            </a:pPr>
            <a:r>
              <a:rPr lang="en-US" dirty="0" smtClean="0">
                <a:latin typeface="Arial" pitchFamily="34" charset="0"/>
                <a:ea typeface="ＭＳ Ｐゴシック" pitchFamily="34" charset="-128"/>
                <a:cs typeface="Arial" pitchFamily="34" charset="0"/>
              </a:rPr>
              <a:t>- Who you do business with</a:t>
            </a:r>
          </a:p>
          <a:p>
            <a:pPr lvl="1" eaLnBrk="1" hangingPunct="1">
              <a:buFontTx/>
              <a:buNone/>
              <a:defRPr/>
            </a:pPr>
            <a:r>
              <a:rPr lang="en-US" dirty="0" smtClean="0">
                <a:latin typeface="Arial" pitchFamily="34" charset="0"/>
                <a:ea typeface="ＭＳ Ｐゴシック" pitchFamily="34" charset="-128"/>
                <a:cs typeface="Arial" pitchFamily="34" charset="0"/>
              </a:rPr>
              <a:t>- Who you invest in</a:t>
            </a:r>
          </a:p>
          <a:p>
            <a:pPr lvl="1" eaLnBrk="1" hangingPunct="1">
              <a:buFontTx/>
              <a:buNone/>
              <a:defRPr/>
            </a:pPr>
            <a:r>
              <a:rPr lang="en-US" dirty="0" smtClean="0">
                <a:latin typeface="Arial" pitchFamily="34" charset="0"/>
                <a:ea typeface="ＭＳ Ｐゴシック" pitchFamily="34" charset="-128"/>
                <a:cs typeface="Arial" pitchFamily="34" charset="0"/>
              </a:rPr>
              <a:t>- Who you work for</a:t>
            </a:r>
          </a:p>
          <a:p>
            <a:pPr eaLnBrk="1" hangingPunct="1">
              <a:defRPr/>
            </a:pPr>
            <a:endParaRPr lang="en-US" dirty="0" smtClean="0">
              <a:latin typeface="Arial" pitchFamily="34" charset="0"/>
              <a:ea typeface="ＭＳ Ｐゴシック" pitchFamily="34" charset="-128"/>
              <a:cs typeface="Arial" pitchFamily="34" charset="0"/>
            </a:endParaRPr>
          </a:p>
        </p:txBody>
      </p:sp>
      <p:sp>
        <p:nvSpPr>
          <p:cNvPr id="40963" name="Slide Number Placeholder 4"/>
          <p:cNvSpPr>
            <a:spLocks noGrp="1"/>
          </p:cNvSpPr>
          <p:nvPr>
            <p:ph type="sldNum" sz="quarter" idx="11"/>
          </p:nvPr>
        </p:nvSpPr>
        <p:spPr bwMode="auto">
          <a:ln>
            <a:miter lim="800000"/>
            <a:headEnd/>
            <a:tailEnd/>
          </a:ln>
        </p:spPr>
        <p:txBody>
          <a:bodyPr/>
          <a:lstStyle/>
          <a:p>
            <a:pPr>
              <a:defRPr/>
            </a:pPr>
            <a:r>
              <a:rPr lang="en-US" smtClean="0"/>
              <a:t>3-</a:t>
            </a:r>
            <a:fld id="{8C4911C0-6497-4568-968B-261BCCBD8ED0}" type="slidenum">
              <a:rPr lang="en-US" smtClean="0"/>
              <a:pPr>
                <a:defRPr/>
              </a:pPr>
              <a:t>14</a:t>
            </a:fld>
            <a:endParaRPr lang="en-US" smtClean="0"/>
          </a:p>
        </p:txBody>
      </p:sp>
      <p:sp>
        <p:nvSpPr>
          <p:cNvPr id="40964"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Legal Regulations and Compliance</a:t>
            </a:r>
          </a:p>
        </p:txBody>
      </p:sp>
      <p:sp>
        <p:nvSpPr>
          <p:cNvPr id="43010" name="Content Placeholder 2"/>
          <p:cNvSpPr>
            <a:spLocks noGrp="1"/>
          </p:cNvSpPr>
          <p:nvPr>
            <p:ph idx="1"/>
          </p:nvPr>
        </p:nvSpPr>
        <p:spPr>
          <a:xfrm>
            <a:off x="457200" y="1447800"/>
            <a:ext cx="8229600" cy="4525963"/>
          </a:xfrm>
        </p:spPr>
        <p:txBody>
          <a:bodyPr/>
          <a:lstStyle/>
          <a:p>
            <a:pPr marL="0" indent="0" eaLnBrk="1" hangingPunct="1">
              <a:lnSpc>
                <a:spcPct val="90000"/>
              </a:lnSpc>
              <a:buFont typeface="Arial" charset="0"/>
              <a:buNone/>
            </a:pPr>
            <a:r>
              <a:rPr lang="en-US" dirty="0" smtClean="0">
                <a:latin typeface="Arial" charset="0"/>
                <a:ea typeface="ＭＳ Ｐゴシック" pitchFamily="34" charset="-128"/>
                <a:cs typeface="Arial" charset="0"/>
              </a:rPr>
              <a:t>Laws are created to govern the products or </a:t>
            </a:r>
            <a:r>
              <a:rPr lang="en-US" dirty="0" smtClean="0">
                <a:latin typeface="Arial" charset="0"/>
                <a:ea typeface="ＭＳ Ｐゴシック" pitchFamily="34" charset="-128"/>
                <a:cs typeface="Arial" charset="0"/>
              </a:rPr>
              <a:t>processes </a:t>
            </a:r>
            <a:r>
              <a:rPr lang="en-US" dirty="0" smtClean="0">
                <a:latin typeface="Arial" charset="0"/>
                <a:ea typeface="ＭＳ Ｐゴシック" pitchFamily="34" charset="-128"/>
                <a:cs typeface="Arial" charset="0"/>
              </a:rPr>
              <a:t>of a specific </a:t>
            </a:r>
            <a:r>
              <a:rPr lang="en-US" dirty="0" smtClean="0">
                <a:latin typeface="Arial" charset="0"/>
                <a:ea typeface="ＭＳ Ｐゴシック" pitchFamily="34" charset="-128"/>
                <a:cs typeface="Arial" charset="0"/>
              </a:rPr>
              <a:t>industry.</a:t>
            </a:r>
            <a:endParaRPr lang="en-US" dirty="0" smtClean="0">
              <a:latin typeface="Arial" charset="0"/>
              <a:ea typeface="ＭＳ Ｐゴシック" pitchFamily="34" charset="-128"/>
              <a:cs typeface="Arial" charset="0"/>
            </a:endParaRPr>
          </a:p>
          <a:p>
            <a:pPr marL="400050" lvl="1" indent="0" eaLnBrk="1" hangingPunct="1">
              <a:lnSpc>
                <a:spcPct val="90000"/>
              </a:lnSpc>
              <a:buFont typeface="Arial" charset="0"/>
              <a:buNone/>
            </a:pPr>
            <a:r>
              <a:rPr lang="en-US" dirty="0" smtClean="0">
                <a:latin typeface="Arial" charset="0"/>
                <a:ea typeface="ＭＳ Ｐゴシック" pitchFamily="34" charset="-128"/>
                <a:cs typeface="Arial" charset="0"/>
              </a:rPr>
              <a:t>Example: Consumer Bill of Rights (1962)</a:t>
            </a:r>
          </a:p>
          <a:p>
            <a:pPr marL="857250" lvl="2" indent="0" eaLnBrk="1" hangingPunct="1">
              <a:lnSpc>
                <a:spcPct val="90000"/>
              </a:lnSpc>
              <a:buFont typeface="Arial" charset="0"/>
              <a:buNone/>
            </a:pPr>
            <a:r>
              <a:rPr lang="en-US" dirty="0" smtClean="0">
                <a:latin typeface="Arial" charset="0"/>
                <a:ea typeface="ＭＳ Ｐゴシック" pitchFamily="34" charset="-128"/>
                <a:cs typeface="Arial" charset="0"/>
              </a:rPr>
              <a:t>Right to safety </a:t>
            </a:r>
          </a:p>
          <a:p>
            <a:pPr marL="857250" lvl="2" indent="0" eaLnBrk="1" hangingPunct="1">
              <a:lnSpc>
                <a:spcPct val="90000"/>
              </a:lnSpc>
              <a:buFont typeface="Arial" charset="0"/>
              <a:buNone/>
            </a:pPr>
            <a:r>
              <a:rPr lang="en-US" dirty="0" smtClean="0">
                <a:latin typeface="Arial" charset="0"/>
                <a:ea typeface="ＭＳ Ｐゴシック" pitchFamily="34" charset="-128"/>
                <a:cs typeface="Arial" charset="0"/>
              </a:rPr>
              <a:t>Right to choose </a:t>
            </a:r>
          </a:p>
          <a:p>
            <a:pPr marL="857250" lvl="2" indent="0" eaLnBrk="1" hangingPunct="1">
              <a:lnSpc>
                <a:spcPct val="90000"/>
              </a:lnSpc>
              <a:buFont typeface="Arial" charset="0"/>
              <a:buNone/>
            </a:pPr>
            <a:r>
              <a:rPr lang="en-US" dirty="0" smtClean="0">
                <a:latin typeface="Arial" charset="0"/>
                <a:ea typeface="ＭＳ Ｐゴシック" pitchFamily="34" charset="-128"/>
                <a:cs typeface="Arial" charset="0"/>
              </a:rPr>
              <a:t>Right to information</a:t>
            </a:r>
          </a:p>
          <a:p>
            <a:pPr marL="857250" lvl="2" indent="0" eaLnBrk="1" hangingPunct="1">
              <a:lnSpc>
                <a:spcPct val="90000"/>
              </a:lnSpc>
              <a:buFont typeface="Arial" charset="0"/>
              <a:buNone/>
            </a:pPr>
            <a:r>
              <a:rPr lang="en-US" dirty="0" smtClean="0">
                <a:latin typeface="Arial" charset="0"/>
                <a:ea typeface="ＭＳ Ｐゴシック" pitchFamily="34" charset="-128"/>
                <a:cs typeface="Arial" charset="0"/>
              </a:rPr>
              <a:t>Right to be heard</a:t>
            </a:r>
          </a:p>
          <a:p>
            <a:pPr marL="0" indent="0" eaLnBrk="1" hangingPunct="1">
              <a:lnSpc>
                <a:spcPct val="90000"/>
              </a:lnSpc>
              <a:buFont typeface="Arial" charset="0"/>
              <a:buNone/>
            </a:pPr>
            <a:r>
              <a:rPr lang="en-US" dirty="0" smtClean="0">
                <a:latin typeface="Arial" charset="0"/>
                <a:ea typeface="ＭＳ Ｐゴシック" pitchFamily="34" charset="-128"/>
                <a:cs typeface="Arial" charset="0"/>
              </a:rPr>
              <a:t>Legal </a:t>
            </a:r>
            <a:r>
              <a:rPr lang="en-US" dirty="0" smtClean="0">
                <a:latin typeface="Arial" charset="0"/>
                <a:ea typeface="ＭＳ Ｐゴシック" pitchFamily="34" charset="-128"/>
                <a:cs typeface="Arial" charset="0"/>
              </a:rPr>
              <a:t>compliance—conducting </a:t>
            </a:r>
            <a:r>
              <a:rPr lang="en-US" dirty="0" smtClean="0">
                <a:latin typeface="Arial" charset="0"/>
                <a:ea typeface="ＭＳ Ｐゴシック" pitchFamily="34" charset="-128"/>
                <a:cs typeface="Arial" charset="0"/>
              </a:rPr>
              <a:t>a business within the boundaries of all the legal regulations of that industry </a:t>
            </a:r>
          </a:p>
        </p:txBody>
      </p:sp>
      <p:sp>
        <p:nvSpPr>
          <p:cNvPr id="43011" name="Slide Number Placeholder 4"/>
          <p:cNvSpPr>
            <a:spLocks noGrp="1"/>
          </p:cNvSpPr>
          <p:nvPr>
            <p:ph type="sldNum" sz="quarter" idx="11"/>
          </p:nvPr>
        </p:nvSpPr>
        <p:spPr bwMode="auto">
          <a:ln>
            <a:miter lim="800000"/>
            <a:headEnd/>
            <a:tailEnd/>
          </a:ln>
        </p:spPr>
        <p:txBody>
          <a:bodyPr/>
          <a:lstStyle/>
          <a:p>
            <a:pPr>
              <a:defRPr/>
            </a:pPr>
            <a:r>
              <a:rPr lang="en-US" smtClean="0"/>
              <a:t>3-</a:t>
            </a:r>
            <a:fld id="{9B477832-1BA1-4A7C-B956-7188D33DB2BC}" type="slidenum">
              <a:rPr lang="en-US" smtClean="0"/>
              <a:pPr>
                <a:defRPr/>
              </a:pPr>
              <a:t>15</a:t>
            </a:fld>
            <a:endParaRPr lang="en-US" smtClean="0"/>
          </a:p>
        </p:txBody>
      </p:sp>
      <p:sp>
        <p:nvSpPr>
          <p:cNvPr id="43012"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dirty="0" smtClean="0">
                <a:latin typeface="Arial" charset="0"/>
                <a:ea typeface="ＭＳ Ｐゴシック" pitchFamily="34" charset="-128"/>
                <a:cs typeface="Arial" charset="0"/>
              </a:rPr>
              <a:t>Violating Ethics </a:t>
            </a:r>
            <a:r>
              <a:rPr lang="en-US" sz="4000" dirty="0" smtClean="0">
                <a:latin typeface="Arial" charset="0"/>
                <a:ea typeface="ＭＳ Ｐゴシック" pitchFamily="34" charset="-128"/>
                <a:cs typeface="Arial" charset="0"/>
              </a:rPr>
              <a:t>and the </a:t>
            </a:r>
            <a:r>
              <a:rPr lang="en-US" sz="4000" dirty="0" smtClean="0">
                <a:latin typeface="Arial" charset="0"/>
                <a:ea typeface="ＭＳ Ｐゴシック" pitchFamily="34" charset="-128"/>
                <a:cs typeface="Arial" charset="0"/>
              </a:rPr>
              <a:t>Law: The Example of Enron</a:t>
            </a:r>
          </a:p>
        </p:txBody>
      </p:sp>
      <p:sp>
        <p:nvSpPr>
          <p:cNvPr id="45058" name="Content Placeholder 2"/>
          <p:cNvSpPr>
            <a:spLocks noGrp="1"/>
          </p:cNvSpPr>
          <p:nvPr>
            <p:ph idx="1"/>
          </p:nvPr>
        </p:nvSpPr>
        <p:spPr/>
        <p:txBody>
          <a:bodyPr/>
          <a:lstStyle/>
          <a:p>
            <a:pPr eaLnBrk="1" hangingPunct="1">
              <a:lnSpc>
                <a:spcPct val="90000"/>
              </a:lnSpc>
            </a:pPr>
            <a:r>
              <a:rPr lang="en-US" sz="2400" dirty="0" smtClean="0">
                <a:latin typeface="Arial" charset="0"/>
                <a:ea typeface="ＭＳ Ｐゴシック" pitchFamily="34" charset="-128"/>
                <a:cs typeface="Arial" charset="0"/>
              </a:rPr>
              <a:t>Enron was </a:t>
            </a:r>
            <a:r>
              <a:rPr lang="en-US" sz="2400" dirty="0" smtClean="0">
                <a:latin typeface="Arial" charset="0"/>
                <a:ea typeface="ＭＳ Ｐゴシック" pitchFamily="34" charset="-128"/>
                <a:cs typeface="Arial" charset="0"/>
              </a:rPr>
              <a:t>the seventh largest U.S. company at its </a:t>
            </a:r>
            <a:r>
              <a:rPr lang="en-US" sz="2400" dirty="0" smtClean="0">
                <a:latin typeface="Arial" charset="0"/>
                <a:ea typeface="ＭＳ Ｐゴシック" pitchFamily="34" charset="-128"/>
                <a:cs typeface="Arial" charset="0"/>
              </a:rPr>
              <a:t>zenith.</a:t>
            </a:r>
            <a:endParaRPr lang="en-US" sz="2400" dirty="0" smtClean="0">
              <a:latin typeface="Arial" charset="0"/>
              <a:ea typeface="ＭＳ Ｐゴシック" pitchFamily="34" charset="-128"/>
              <a:cs typeface="Arial" charset="0"/>
            </a:endParaRPr>
          </a:p>
          <a:p>
            <a:pPr eaLnBrk="1" hangingPunct="1">
              <a:lnSpc>
                <a:spcPct val="90000"/>
              </a:lnSpc>
            </a:pPr>
            <a:r>
              <a:rPr lang="en-US" sz="2400" dirty="0" smtClean="0">
                <a:latin typeface="Arial" charset="0"/>
                <a:ea typeface="ＭＳ Ｐゴシック" pitchFamily="34" charset="-128"/>
                <a:cs typeface="Arial" charset="0"/>
              </a:rPr>
              <a:t>It had </a:t>
            </a:r>
            <a:r>
              <a:rPr lang="en-US" sz="2400" dirty="0" smtClean="0">
                <a:latin typeface="Arial" charset="0"/>
                <a:ea typeface="ＭＳ Ｐゴシック" pitchFamily="34" charset="-128"/>
                <a:cs typeface="Arial" charset="0"/>
              </a:rPr>
              <a:t>a written code of ethics including social and environmental </a:t>
            </a:r>
            <a:r>
              <a:rPr lang="en-US" sz="2400" dirty="0" smtClean="0">
                <a:latin typeface="Arial" charset="0"/>
                <a:ea typeface="ＭＳ Ｐゴシック" pitchFamily="34" charset="-128"/>
                <a:cs typeface="Arial" charset="0"/>
              </a:rPr>
              <a:t>values.</a:t>
            </a:r>
            <a:endParaRPr lang="en-US" sz="2400" dirty="0" smtClean="0">
              <a:latin typeface="Arial" charset="0"/>
              <a:ea typeface="ＭＳ Ｐゴシック" pitchFamily="34" charset="-128"/>
              <a:cs typeface="Arial" charset="0"/>
            </a:endParaRPr>
          </a:p>
          <a:p>
            <a:pPr eaLnBrk="1" hangingPunct="1">
              <a:lnSpc>
                <a:spcPct val="90000"/>
              </a:lnSpc>
            </a:pPr>
            <a:r>
              <a:rPr lang="en-US" sz="2400" dirty="0" smtClean="0">
                <a:latin typeface="Arial" charset="0"/>
                <a:ea typeface="ＭＳ Ｐゴシック" pitchFamily="34" charset="-128"/>
                <a:cs typeface="Arial" charset="0"/>
              </a:rPr>
              <a:t>In 2001, fraudulent finance practices surfaced and </a:t>
            </a:r>
            <a:r>
              <a:rPr lang="en-US" sz="2400" dirty="0" smtClean="0">
                <a:latin typeface="Arial" charset="0"/>
                <a:ea typeface="ＭＳ Ｐゴシック" pitchFamily="34" charset="-128"/>
                <a:cs typeface="Arial" charset="0"/>
              </a:rPr>
              <a:t>the company </a:t>
            </a:r>
            <a:r>
              <a:rPr lang="en-US" sz="2400" dirty="0" smtClean="0">
                <a:latin typeface="Arial" charset="0"/>
                <a:ea typeface="ＭＳ Ｐゴシック" pitchFamily="34" charset="-128"/>
                <a:cs typeface="Arial" charset="0"/>
              </a:rPr>
              <a:t>went </a:t>
            </a:r>
            <a:r>
              <a:rPr lang="en-US" sz="2400" dirty="0" smtClean="0">
                <a:latin typeface="Arial" charset="0"/>
                <a:ea typeface="ＭＳ Ｐゴシック" pitchFamily="34" charset="-128"/>
                <a:cs typeface="Arial" charset="0"/>
              </a:rPr>
              <a:t>bankrupt.</a:t>
            </a:r>
            <a:endParaRPr lang="en-US" sz="2400" dirty="0" smtClean="0">
              <a:latin typeface="Arial" charset="0"/>
              <a:ea typeface="ＭＳ Ｐゴシック" pitchFamily="34" charset="-128"/>
              <a:cs typeface="Arial" charset="0"/>
            </a:endParaRPr>
          </a:p>
          <a:p>
            <a:pPr lvl="1" eaLnBrk="1" hangingPunct="1">
              <a:lnSpc>
                <a:spcPct val="90000"/>
              </a:lnSpc>
              <a:buFontTx/>
              <a:buNone/>
            </a:pPr>
            <a:r>
              <a:rPr lang="en-US" sz="2400" dirty="0" smtClean="0">
                <a:latin typeface="Arial" charset="0"/>
                <a:ea typeface="ＭＳ Ｐゴシック" pitchFamily="34" charset="-128"/>
                <a:cs typeface="Arial" charset="0"/>
              </a:rPr>
              <a:t>- Key officers </a:t>
            </a:r>
            <a:r>
              <a:rPr lang="en-US" sz="2400" dirty="0" smtClean="0">
                <a:latin typeface="Arial" charset="0"/>
                <a:ea typeface="ＭＳ Ｐゴシック" pitchFamily="34" charset="-128"/>
                <a:cs typeface="Arial" charset="0"/>
              </a:rPr>
              <a:t>were found </a:t>
            </a:r>
            <a:r>
              <a:rPr lang="en-US" sz="2400" dirty="0" smtClean="0">
                <a:latin typeface="Arial" charset="0"/>
                <a:ea typeface="ＭＳ Ｐゴシック" pitchFamily="34" charset="-128"/>
                <a:cs typeface="Arial" charset="0"/>
              </a:rPr>
              <a:t>guilty of fraud and other </a:t>
            </a:r>
            <a:r>
              <a:rPr lang="en-US" sz="2400" dirty="0" smtClean="0">
                <a:latin typeface="Arial" charset="0"/>
                <a:ea typeface="ＭＳ Ｐゴシック" pitchFamily="34" charset="-128"/>
                <a:cs typeface="Arial" charset="0"/>
              </a:rPr>
              <a:t>charges.</a:t>
            </a:r>
            <a:endParaRPr lang="en-US" sz="2400" dirty="0" smtClean="0">
              <a:latin typeface="Arial" charset="0"/>
              <a:ea typeface="ＭＳ Ｐゴシック" pitchFamily="34" charset="-128"/>
              <a:cs typeface="Arial" charset="0"/>
            </a:endParaRPr>
          </a:p>
          <a:p>
            <a:pPr lvl="1" eaLnBrk="1" hangingPunct="1">
              <a:lnSpc>
                <a:spcPct val="90000"/>
              </a:lnSpc>
              <a:buFontTx/>
              <a:buNone/>
            </a:pPr>
            <a:r>
              <a:rPr lang="en-US" sz="2400" dirty="0" smtClean="0">
                <a:latin typeface="Arial" charset="0"/>
                <a:ea typeface="ＭＳ Ｐゴシック" pitchFamily="34" charset="-128"/>
                <a:cs typeface="Arial" charset="0"/>
              </a:rPr>
              <a:t>- Arthur Andersen, Enron’s accounting firm, </a:t>
            </a:r>
            <a:r>
              <a:rPr lang="en-US" sz="2400" dirty="0" smtClean="0">
                <a:latin typeface="Arial" charset="0"/>
                <a:ea typeface="ＭＳ Ｐゴシック" pitchFamily="34" charset="-128"/>
                <a:cs typeface="Arial" charset="0"/>
              </a:rPr>
              <a:t>was convicted </a:t>
            </a:r>
            <a:r>
              <a:rPr lang="en-US" sz="2400" dirty="0" smtClean="0">
                <a:latin typeface="Arial" charset="0"/>
                <a:ea typeface="ＭＳ Ｐゴシック" pitchFamily="34" charset="-128"/>
                <a:cs typeface="Arial" charset="0"/>
              </a:rPr>
              <a:t>of obstruction of justice and the firm </a:t>
            </a:r>
            <a:r>
              <a:rPr lang="en-US" sz="2400" dirty="0" smtClean="0">
                <a:latin typeface="Arial" charset="0"/>
                <a:ea typeface="ＭＳ Ｐゴシック" pitchFamily="34" charset="-128"/>
                <a:cs typeface="Arial" charset="0"/>
              </a:rPr>
              <a:t>closed.</a:t>
            </a:r>
            <a:endParaRPr lang="en-US" sz="2400" dirty="0" smtClean="0">
              <a:latin typeface="Arial" charset="0"/>
              <a:ea typeface="ＭＳ Ｐゴシック" pitchFamily="34" charset="-128"/>
              <a:cs typeface="Arial" charset="0"/>
            </a:endParaRPr>
          </a:p>
          <a:p>
            <a:pPr eaLnBrk="1" hangingPunct="1">
              <a:lnSpc>
                <a:spcPct val="90000"/>
              </a:lnSpc>
            </a:pPr>
            <a:r>
              <a:rPr lang="en-US" sz="2400" dirty="0" smtClean="0">
                <a:latin typeface="Arial" charset="0"/>
                <a:ea typeface="ＭＳ Ｐゴシック" pitchFamily="34" charset="-128"/>
                <a:cs typeface="Arial" charset="0"/>
              </a:rPr>
              <a:t>Sarbanes/Oxley Act passed in 2002, with strict corporate finance requirements and </a:t>
            </a:r>
            <a:r>
              <a:rPr lang="en-US" sz="2400" dirty="0" smtClean="0">
                <a:latin typeface="Arial" charset="0"/>
                <a:ea typeface="ＭＳ Ｐゴシック" pitchFamily="34" charset="-128"/>
                <a:cs typeface="Arial" charset="0"/>
              </a:rPr>
              <a:t>penalties.</a:t>
            </a:r>
            <a:endParaRPr lang="en-US" sz="3000" dirty="0" smtClean="0">
              <a:latin typeface="Arial" charset="0"/>
              <a:ea typeface="ＭＳ Ｐゴシック" pitchFamily="34" charset="-128"/>
              <a:cs typeface="Arial" charset="0"/>
            </a:endParaRPr>
          </a:p>
        </p:txBody>
      </p:sp>
      <p:sp>
        <p:nvSpPr>
          <p:cNvPr id="45059" name="Slide Number Placeholder 4"/>
          <p:cNvSpPr>
            <a:spLocks noGrp="1"/>
          </p:cNvSpPr>
          <p:nvPr>
            <p:ph type="sldNum" sz="quarter" idx="11"/>
          </p:nvPr>
        </p:nvSpPr>
        <p:spPr bwMode="auto">
          <a:ln>
            <a:miter lim="800000"/>
            <a:headEnd/>
            <a:tailEnd/>
          </a:ln>
        </p:spPr>
        <p:txBody>
          <a:bodyPr/>
          <a:lstStyle/>
          <a:p>
            <a:pPr>
              <a:defRPr/>
            </a:pPr>
            <a:r>
              <a:rPr lang="en-US" smtClean="0"/>
              <a:t>3-</a:t>
            </a:r>
            <a:fld id="{1314858F-1542-4BA1-98B2-57BB7027F7E1}" type="slidenum">
              <a:rPr lang="en-US" smtClean="0"/>
              <a:pPr>
                <a:defRPr/>
              </a:pPr>
              <a:t>16</a:t>
            </a:fld>
            <a:endParaRPr lang="en-US" smtClean="0"/>
          </a:p>
        </p:txBody>
      </p:sp>
      <p:sp>
        <p:nvSpPr>
          <p:cNvPr id="45060"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Recovering from</a:t>
            </a:r>
            <a:br>
              <a:rPr lang="en-US" sz="4000" smtClean="0">
                <a:latin typeface="Arial" charset="0"/>
                <a:ea typeface="ＭＳ Ｐゴシック" pitchFamily="34" charset="-128"/>
                <a:cs typeface="Arial" charset="0"/>
              </a:rPr>
            </a:br>
            <a:r>
              <a:rPr lang="en-US" sz="4000" smtClean="0">
                <a:latin typeface="Arial" charset="0"/>
                <a:ea typeface="ＭＳ Ｐゴシック" pitchFamily="34" charset="-128"/>
                <a:cs typeface="Arial" charset="0"/>
              </a:rPr>
              <a:t>Weak Ethical Conduct</a:t>
            </a:r>
          </a:p>
        </p:txBody>
      </p:sp>
      <p:sp>
        <p:nvSpPr>
          <p:cNvPr id="23555" name="Content Placeholder 2"/>
          <p:cNvSpPr>
            <a:spLocks noGrp="1"/>
          </p:cNvSpPr>
          <p:nvPr>
            <p:ph idx="1"/>
          </p:nvPr>
        </p:nvSpPr>
        <p:spPr/>
        <p:txBody>
          <a:bodyPr/>
          <a:lstStyle/>
          <a:p>
            <a:pPr marL="0" indent="0" eaLnBrk="1" hangingPunct="1">
              <a:buFont typeface="Arial" charset="0"/>
              <a:buNone/>
              <a:defRPr/>
            </a:pPr>
            <a:r>
              <a:rPr lang="en-US" dirty="0" smtClean="0">
                <a:latin typeface="Arial" pitchFamily="34" charset="0"/>
                <a:ea typeface="ＭＳ Ｐゴシック" pitchFamily="34" charset="-128"/>
                <a:cs typeface="Arial" pitchFamily="34" charset="0"/>
              </a:rPr>
              <a:t>Whistle-blowers:</a:t>
            </a:r>
          </a:p>
          <a:p>
            <a:pPr marL="400050" lvl="1" indent="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  Jeffery Wigand</a:t>
            </a:r>
          </a:p>
          <a:p>
            <a:pPr marL="400050" lvl="1" indent="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  Sergeant Joseph Darby</a:t>
            </a:r>
          </a:p>
          <a:p>
            <a:pPr marL="0" indent="0" eaLnBrk="1" hangingPunct="1">
              <a:buFont typeface="Arial" charset="0"/>
              <a:buNone/>
              <a:defRPr/>
            </a:pPr>
            <a:r>
              <a:rPr lang="en-US" dirty="0" smtClean="0">
                <a:latin typeface="Arial" pitchFamily="34" charset="0"/>
                <a:ea typeface="ＭＳ Ｐゴシック" pitchFamily="34" charset="-128"/>
                <a:cs typeface="Arial" pitchFamily="34" charset="0"/>
              </a:rPr>
              <a:t>Common strategies to recover</a:t>
            </a:r>
          </a:p>
          <a:p>
            <a:pPr marL="914400" lvl="1" indent="-514350" eaLnBrk="1" hangingPunct="1">
              <a:buFont typeface="Arial Black" pitchFamily="34" charset="0"/>
              <a:buAutoNum type="arabicPeriod"/>
              <a:defRPr/>
            </a:pPr>
            <a:r>
              <a:rPr lang="en-US" dirty="0" smtClean="0">
                <a:latin typeface="Arial" pitchFamily="34" charset="0"/>
                <a:ea typeface="ＭＳ Ｐゴシック" pitchFamily="34" charset="-128"/>
                <a:cs typeface="Arial" pitchFamily="34" charset="0"/>
              </a:rPr>
              <a:t>Find a leader</a:t>
            </a:r>
          </a:p>
          <a:p>
            <a:pPr marL="914400" lvl="1" indent="-514350" eaLnBrk="1" hangingPunct="1">
              <a:buFont typeface="Arial Black" pitchFamily="34" charset="0"/>
              <a:buAutoNum type="arabicPeriod"/>
              <a:defRPr/>
            </a:pPr>
            <a:r>
              <a:rPr lang="en-US" dirty="0" smtClean="0">
                <a:latin typeface="Arial" pitchFamily="34" charset="0"/>
                <a:ea typeface="ＭＳ Ｐゴシック" pitchFamily="34" charset="-128"/>
                <a:cs typeface="Arial" pitchFamily="34" charset="0"/>
              </a:rPr>
              <a:t>Empower all employees</a:t>
            </a:r>
          </a:p>
          <a:p>
            <a:pPr marL="914400" lvl="1" indent="-514350" eaLnBrk="1" hangingPunct="1">
              <a:buFont typeface="Arial Black" pitchFamily="34" charset="0"/>
              <a:buAutoNum type="arabicPeriod"/>
              <a:defRPr/>
            </a:pPr>
            <a:r>
              <a:rPr lang="en-US" dirty="0" smtClean="0">
                <a:latin typeface="Arial" pitchFamily="34" charset="0"/>
                <a:ea typeface="ＭＳ Ｐゴシック" pitchFamily="34" charset="-128"/>
                <a:cs typeface="Arial" pitchFamily="34" charset="0"/>
              </a:rPr>
              <a:t>Redesign internal rewards</a:t>
            </a:r>
          </a:p>
          <a:p>
            <a:pPr marL="914400" lvl="1" indent="-514350" eaLnBrk="1" hangingPunct="1">
              <a:defRPr/>
            </a:pPr>
            <a:endParaRPr lang="en-US" dirty="0" smtClean="0">
              <a:latin typeface="Arial" pitchFamily="34" charset="0"/>
              <a:ea typeface="ＭＳ Ｐゴシック" pitchFamily="34" charset="-128"/>
              <a:cs typeface="Arial" pitchFamily="34" charset="0"/>
            </a:endParaRPr>
          </a:p>
          <a:p>
            <a:pPr eaLnBrk="1" hangingPunct="1">
              <a:defRPr/>
            </a:pPr>
            <a:endParaRPr lang="en-US" dirty="0" smtClean="0">
              <a:latin typeface="Arial" pitchFamily="34" charset="0"/>
              <a:ea typeface="ＭＳ Ｐゴシック" pitchFamily="34" charset="-128"/>
              <a:cs typeface="Arial" pitchFamily="34" charset="0"/>
            </a:endParaRPr>
          </a:p>
        </p:txBody>
      </p:sp>
      <p:sp>
        <p:nvSpPr>
          <p:cNvPr id="47107" name="Slide Number Placeholder 4"/>
          <p:cNvSpPr>
            <a:spLocks noGrp="1"/>
          </p:cNvSpPr>
          <p:nvPr>
            <p:ph type="sldNum" sz="quarter" idx="11"/>
          </p:nvPr>
        </p:nvSpPr>
        <p:spPr bwMode="auto">
          <a:ln>
            <a:miter lim="800000"/>
            <a:headEnd/>
            <a:tailEnd/>
          </a:ln>
        </p:spPr>
        <p:txBody>
          <a:bodyPr/>
          <a:lstStyle/>
          <a:p>
            <a:pPr>
              <a:defRPr/>
            </a:pPr>
            <a:r>
              <a:rPr lang="en-US" smtClean="0"/>
              <a:t>3-</a:t>
            </a:r>
            <a:fld id="{8A3B4FAC-F478-445E-8A2B-3396CE80C3E4}" type="slidenum">
              <a:rPr lang="en-US" smtClean="0"/>
              <a:pPr>
                <a:defRPr/>
              </a:pPr>
              <a:t>17</a:t>
            </a:fld>
            <a:endParaRPr lang="en-US" smtClean="0"/>
          </a:p>
        </p:txBody>
      </p:sp>
      <p:sp>
        <p:nvSpPr>
          <p:cNvPr id="47108"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Creating New Markets with an Ethical Focus</a:t>
            </a:r>
          </a:p>
        </p:txBody>
      </p:sp>
      <p:sp>
        <p:nvSpPr>
          <p:cNvPr id="24579" name="Content Placeholder 2"/>
          <p:cNvSpPr>
            <a:spLocks noGrp="1"/>
          </p:cNvSpPr>
          <p:nvPr>
            <p:ph idx="1"/>
          </p:nvPr>
        </p:nvSpPr>
        <p:spPr>
          <a:xfrm>
            <a:off x="457200" y="1600200"/>
            <a:ext cx="3733800" cy="4525963"/>
          </a:xfrm>
        </p:spPr>
        <p:txBody>
          <a:bodyPr/>
          <a:lstStyle/>
          <a:p>
            <a:pPr marL="0" indent="0" eaLnBrk="1" hangingPunct="1">
              <a:lnSpc>
                <a:spcPct val="90000"/>
              </a:lnSpc>
              <a:buFont typeface="Arial" charset="0"/>
              <a:buNone/>
              <a:defRPr/>
            </a:pPr>
            <a:r>
              <a:rPr lang="en-US" sz="3000" dirty="0" smtClean="0">
                <a:latin typeface="Arial" pitchFamily="34" charset="0"/>
                <a:ea typeface="ＭＳ Ｐゴシック" pitchFamily="34" charset="-128"/>
                <a:cs typeface="Arial" pitchFamily="34" charset="0"/>
              </a:rPr>
              <a:t>New markets with an ethical focus:</a:t>
            </a:r>
          </a:p>
          <a:p>
            <a:pPr lvl="1" eaLnBrk="1" hangingPunct="1">
              <a:lnSpc>
                <a:spcPct val="90000"/>
              </a:lnSpc>
              <a:buFontTx/>
              <a:buNone/>
              <a:defRPr/>
            </a:pPr>
            <a:r>
              <a:rPr lang="en-US" sz="2600" dirty="0" smtClean="0">
                <a:latin typeface="Arial" pitchFamily="34" charset="0"/>
                <a:ea typeface="ＭＳ Ｐゴシック" pitchFamily="34" charset="-128"/>
                <a:cs typeface="Arial" pitchFamily="34" charset="0"/>
              </a:rPr>
              <a:t>- Offering clean fuel</a:t>
            </a:r>
          </a:p>
          <a:p>
            <a:pPr lvl="1" eaLnBrk="1" hangingPunct="1">
              <a:lnSpc>
                <a:spcPct val="90000"/>
              </a:lnSpc>
              <a:buFontTx/>
              <a:buNone/>
              <a:defRPr/>
            </a:pPr>
            <a:r>
              <a:rPr lang="en-US" sz="2600" dirty="0" smtClean="0">
                <a:latin typeface="Arial" pitchFamily="34" charset="0"/>
                <a:ea typeface="ＭＳ Ｐゴシック" pitchFamily="34" charset="-128"/>
                <a:cs typeface="Arial" pitchFamily="34" charset="0"/>
              </a:rPr>
              <a:t>- Creating medical vaccines</a:t>
            </a:r>
          </a:p>
          <a:p>
            <a:pPr lvl="1" eaLnBrk="1" hangingPunct="1">
              <a:lnSpc>
                <a:spcPct val="90000"/>
              </a:lnSpc>
              <a:buFontTx/>
              <a:buNone/>
              <a:defRPr/>
            </a:pPr>
            <a:r>
              <a:rPr lang="en-US" sz="2600" dirty="0" smtClean="0">
                <a:latin typeface="Arial" pitchFamily="34" charset="0"/>
                <a:ea typeface="ＭＳ Ｐゴシック" pitchFamily="34" charset="-128"/>
                <a:cs typeface="Arial" pitchFamily="34" charset="0"/>
              </a:rPr>
              <a:t>- Fighting censorship</a:t>
            </a:r>
          </a:p>
          <a:p>
            <a:pPr lvl="1" eaLnBrk="1" hangingPunct="1">
              <a:lnSpc>
                <a:spcPct val="90000"/>
              </a:lnSpc>
              <a:buFontTx/>
              <a:buNone/>
              <a:defRPr/>
            </a:pPr>
            <a:r>
              <a:rPr lang="en-US" sz="2600" dirty="0" smtClean="0">
                <a:latin typeface="Arial" pitchFamily="34" charset="0"/>
                <a:ea typeface="ＭＳ Ｐゴシック" pitchFamily="34" charset="-128"/>
                <a:cs typeface="Arial" pitchFamily="34" charset="0"/>
              </a:rPr>
              <a:t>- Going green</a:t>
            </a:r>
          </a:p>
          <a:p>
            <a:pPr lvl="1" eaLnBrk="1" hangingPunct="1">
              <a:lnSpc>
                <a:spcPct val="90000"/>
              </a:lnSpc>
              <a:defRPr/>
            </a:pPr>
            <a:endParaRPr lang="en-US" sz="2600" dirty="0" smtClean="0">
              <a:latin typeface="Arial" pitchFamily="34" charset="0"/>
              <a:ea typeface="ＭＳ Ｐゴシック" pitchFamily="34" charset="-128"/>
              <a:cs typeface="Arial" pitchFamily="34" charset="0"/>
            </a:endParaRPr>
          </a:p>
          <a:p>
            <a:pPr eaLnBrk="1" hangingPunct="1">
              <a:lnSpc>
                <a:spcPct val="90000"/>
              </a:lnSpc>
              <a:buFont typeface="Arial" charset="0"/>
              <a:buNone/>
              <a:defRPr/>
            </a:pPr>
            <a:r>
              <a:rPr lang="en-US" sz="2400" b="1" dirty="0" smtClean="0">
                <a:latin typeface="Arial" pitchFamily="34" charset="0"/>
                <a:ea typeface="ＭＳ Ｐゴシック" pitchFamily="34" charset="-128"/>
                <a:cs typeface="Arial" pitchFamily="34" charset="0"/>
              </a:rPr>
              <a:t>What other examples                                    can you think of?</a:t>
            </a:r>
            <a:endParaRPr lang="en-US" sz="3000" b="1" dirty="0" smtClean="0">
              <a:latin typeface="Arial" pitchFamily="34" charset="0"/>
              <a:ea typeface="ＭＳ Ｐゴシック" pitchFamily="34" charset="-128"/>
              <a:cs typeface="Arial" pitchFamily="34" charset="0"/>
            </a:endParaRPr>
          </a:p>
        </p:txBody>
      </p:sp>
      <p:sp>
        <p:nvSpPr>
          <p:cNvPr id="49155" name="Slide Number Placeholder 4"/>
          <p:cNvSpPr>
            <a:spLocks noGrp="1"/>
          </p:cNvSpPr>
          <p:nvPr>
            <p:ph type="sldNum" sz="quarter" idx="11"/>
          </p:nvPr>
        </p:nvSpPr>
        <p:spPr bwMode="auto">
          <a:ln>
            <a:miter lim="800000"/>
            <a:headEnd/>
            <a:tailEnd/>
          </a:ln>
        </p:spPr>
        <p:txBody>
          <a:bodyPr/>
          <a:lstStyle/>
          <a:p>
            <a:pPr>
              <a:defRPr/>
            </a:pPr>
            <a:r>
              <a:rPr lang="en-US" smtClean="0"/>
              <a:t>3-</a:t>
            </a:r>
            <a:fld id="{830A6351-F87C-4E04-BA3D-179374DE993A}" type="slidenum">
              <a:rPr lang="en-US" smtClean="0"/>
              <a:pPr>
                <a:defRPr/>
              </a:pPr>
              <a:t>18</a:t>
            </a:fld>
            <a:endParaRPr lang="en-US" smtClean="0"/>
          </a:p>
        </p:txBody>
      </p:sp>
      <p:sp>
        <p:nvSpPr>
          <p:cNvPr id="49156"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pic>
        <p:nvPicPr>
          <p:cNvPr id="8194" name="Picture 2"/>
          <p:cNvPicPr>
            <a:picLocks noChangeAspect="1" noChangeArrowheads="1"/>
          </p:cNvPicPr>
          <p:nvPr/>
        </p:nvPicPr>
        <p:blipFill>
          <a:blip r:embed="rId3" cstate="email"/>
          <a:srcRect/>
          <a:stretch>
            <a:fillRect/>
          </a:stretch>
        </p:blipFill>
        <p:spPr bwMode="auto">
          <a:xfrm>
            <a:off x="4495800" y="2133600"/>
            <a:ext cx="4133850" cy="4057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Ethical Focus from the Start</a:t>
            </a:r>
          </a:p>
        </p:txBody>
      </p:sp>
      <p:sp>
        <p:nvSpPr>
          <p:cNvPr id="51202" name="Content Placeholder 2"/>
          <p:cNvSpPr>
            <a:spLocks noGrp="1"/>
          </p:cNvSpPr>
          <p:nvPr>
            <p:ph idx="1"/>
          </p:nvPr>
        </p:nvSpPr>
        <p:spPr>
          <a:xfrm>
            <a:off x="4343400" y="1371600"/>
            <a:ext cx="4343400" cy="4754563"/>
          </a:xfrm>
        </p:spPr>
        <p:txBody>
          <a:bodyPr/>
          <a:lstStyle/>
          <a:p>
            <a:pPr marL="0" indent="0" eaLnBrk="1" hangingPunct="1">
              <a:buFont typeface="Arial Black" pitchFamily="34" charset="0"/>
              <a:buNone/>
            </a:pPr>
            <a:r>
              <a:rPr lang="en-US" dirty="0" smtClean="0">
                <a:latin typeface="Arial" charset="0"/>
                <a:ea typeface="ＭＳ Ｐゴシック" pitchFamily="34" charset="-128"/>
                <a:cs typeface="Arial" charset="0"/>
              </a:rPr>
              <a:t>Steps to make sure employees get off to an ethical start:</a:t>
            </a:r>
          </a:p>
          <a:p>
            <a:pPr marL="914400" lvl="1" indent="-514350" eaLnBrk="1" hangingPunct="1">
              <a:buFont typeface="Arial Black" pitchFamily="34" charset="0"/>
              <a:buChar char="•"/>
            </a:pPr>
            <a:r>
              <a:rPr lang="en-US" dirty="0" smtClean="0">
                <a:latin typeface="Arial" charset="0"/>
                <a:ea typeface="ＭＳ Ｐゴシック" pitchFamily="34" charset="-128"/>
                <a:cs typeface="Arial" charset="0"/>
              </a:rPr>
              <a:t>Code of ethics</a:t>
            </a:r>
          </a:p>
          <a:p>
            <a:pPr marL="914400" lvl="1" indent="-514350" eaLnBrk="1" hangingPunct="1">
              <a:buFont typeface="Arial Black" pitchFamily="34" charset="0"/>
              <a:buChar char="•"/>
            </a:pPr>
            <a:r>
              <a:rPr lang="en-US" dirty="0" smtClean="0">
                <a:latin typeface="Arial" charset="0"/>
                <a:ea typeface="ＭＳ Ｐゴシック" pitchFamily="34" charset="-128"/>
                <a:cs typeface="Arial" charset="0"/>
              </a:rPr>
              <a:t>Mission statement</a:t>
            </a:r>
          </a:p>
          <a:p>
            <a:pPr marL="914400" lvl="1" indent="-514350" eaLnBrk="1" hangingPunct="1">
              <a:buFont typeface="Arial Black" pitchFamily="34" charset="0"/>
              <a:buChar char="•"/>
            </a:pPr>
            <a:r>
              <a:rPr lang="en-US" dirty="0" smtClean="0">
                <a:latin typeface="Arial" charset="0"/>
                <a:ea typeface="ＭＳ Ｐゴシック" pitchFamily="34" charset="-128"/>
                <a:cs typeface="Arial" charset="0"/>
              </a:rPr>
              <a:t>Orientation programs</a:t>
            </a:r>
          </a:p>
          <a:p>
            <a:pPr marL="514350" indent="-514350" eaLnBrk="1" hangingPunct="1">
              <a:buFont typeface="Arial Black" pitchFamily="34" charset="0"/>
              <a:buNone/>
            </a:pPr>
            <a:r>
              <a:rPr lang="en-US" dirty="0" smtClean="0">
                <a:latin typeface="Arial" charset="0"/>
                <a:ea typeface="ＭＳ Ｐゴシック" pitchFamily="34" charset="-128"/>
                <a:cs typeface="Arial" charset="0"/>
              </a:rPr>
              <a:t> </a:t>
            </a:r>
          </a:p>
          <a:p>
            <a:pPr marL="514350" indent="-514350" eaLnBrk="1" hangingPunct="1">
              <a:buFont typeface="Arial Black" pitchFamily="34" charset="0"/>
              <a:buChar char="•"/>
            </a:pPr>
            <a:endParaRPr lang="en-US" dirty="0" smtClean="0">
              <a:latin typeface="Arial" charset="0"/>
              <a:ea typeface="ＭＳ Ｐゴシック" pitchFamily="34" charset="-128"/>
              <a:cs typeface="Arial" charset="0"/>
            </a:endParaRPr>
          </a:p>
          <a:p>
            <a:pPr marL="514350" indent="-514350" eaLnBrk="1" hangingPunct="1">
              <a:buFont typeface="Arial Black" pitchFamily="34" charset="0"/>
              <a:buNone/>
            </a:pPr>
            <a:endParaRPr lang="en-US" dirty="0" smtClean="0">
              <a:latin typeface="Arial" charset="0"/>
              <a:ea typeface="ＭＳ Ｐゴシック" pitchFamily="34" charset="-128"/>
              <a:cs typeface="Arial" charset="0"/>
            </a:endParaRPr>
          </a:p>
        </p:txBody>
      </p:sp>
      <p:sp>
        <p:nvSpPr>
          <p:cNvPr id="51203" name="Slide Number Placeholder 4"/>
          <p:cNvSpPr>
            <a:spLocks noGrp="1"/>
          </p:cNvSpPr>
          <p:nvPr>
            <p:ph type="sldNum" sz="quarter" idx="11"/>
          </p:nvPr>
        </p:nvSpPr>
        <p:spPr bwMode="auto">
          <a:ln>
            <a:miter lim="800000"/>
            <a:headEnd/>
            <a:tailEnd/>
          </a:ln>
        </p:spPr>
        <p:txBody>
          <a:bodyPr/>
          <a:lstStyle/>
          <a:p>
            <a:pPr>
              <a:defRPr/>
            </a:pPr>
            <a:r>
              <a:rPr lang="en-US" smtClean="0"/>
              <a:t>3-</a:t>
            </a:r>
            <a:fld id="{556BD424-22DD-49B0-824E-8FE2CF30C378}" type="slidenum">
              <a:rPr lang="en-US" smtClean="0"/>
              <a:pPr>
                <a:defRPr/>
              </a:pPr>
              <a:t>19</a:t>
            </a:fld>
            <a:endParaRPr lang="en-US" smtClean="0"/>
          </a:p>
        </p:txBody>
      </p:sp>
      <p:sp>
        <p:nvSpPr>
          <p:cNvPr id="51204"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pic>
        <p:nvPicPr>
          <p:cNvPr id="9218" name="Picture 2"/>
          <p:cNvPicPr>
            <a:picLocks noChangeAspect="1" noChangeArrowheads="1"/>
          </p:cNvPicPr>
          <p:nvPr/>
        </p:nvPicPr>
        <p:blipFill>
          <a:blip r:embed="rId3" cstate="email"/>
          <a:srcRect/>
          <a:stretch>
            <a:fillRect/>
          </a:stretch>
        </p:blipFill>
        <p:spPr bwMode="auto">
          <a:xfrm>
            <a:off x="381000" y="2819400"/>
            <a:ext cx="3956954" cy="34813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2400"/>
            <a:ext cx="8229600" cy="1143000"/>
          </a:xfrm>
        </p:spPr>
        <p:txBody>
          <a:bodyPr/>
          <a:lstStyle/>
          <a:p>
            <a:pPr eaLnBrk="1" hangingPunct="1"/>
            <a:r>
              <a:rPr lang="en-US" smtClean="0">
                <a:solidFill>
                  <a:srgbClr val="8E008E"/>
                </a:solidFill>
                <a:latin typeface="Arial" charset="0"/>
                <a:ea typeface="ＭＳ Ｐゴシック" pitchFamily="34" charset="-128"/>
                <a:cs typeface="Arial" charset="0"/>
              </a:rPr>
              <a:t>Learning Objectives</a:t>
            </a:r>
          </a:p>
        </p:txBody>
      </p:sp>
      <p:sp>
        <p:nvSpPr>
          <p:cNvPr id="16386" name="Content Placeholder 2"/>
          <p:cNvSpPr>
            <a:spLocks noGrp="1"/>
          </p:cNvSpPr>
          <p:nvPr>
            <p:ph idx="1"/>
          </p:nvPr>
        </p:nvSpPr>
        <p:spPr>
          <a:xfrm>
            <a:off x="304800" y="1295400"/>
            <a:ext cx="8458200" cy="4800600"/>
          </a:xfrm>
        </p:spPr>
        <p:txBody>
          <a:bodyPr/>
          <a:lstStyle/>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are ethics and different ethical systems?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does someone create a personal code of ethics?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might personal ethics play a role in the workplace?</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can you evaluate a company’s ethical code using available resources, such as a mission statement?</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do a company’s policies and decisions affect its achievement of corporate social responsibility (CSR)?</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challenges does a company face in balancing the demands of social responsibility with successful business practices?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is legal compliance, and how does it affect ethical conduct?</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strategies can a company use to recover from ethical lapses?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can companies apply ethical standards to create new business opportunities?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approaches can a company use to develop and maintain an ethical environment? </a:t>
            </a:r>
          </a:p>
        </p:txBody>
      </p:sp>
      <p:sp>
        <p:nvSpPr>
          <p:cNvPr id="16387" name="Slide Number Placeholder 4"/>
          <p:cNvSpPr>
            <a:spLocks noGrp="1"/>
          </p:cNvSpPr>
          <p:nvPr>
            <p:ph type="sldNum" sz="quarter" idx="11"/>
          </p:nvPr>
        </p:nvSpPr>
        <p:spPr bwMode="auto">
          <a:ln>
            <a:miter lim="800000"/>
            <a:headEnd/>
            <a:tailEnd/>
          </a:ln>
        </p:spPr>
        <p:txBody>
          <a:bodyPr/>
          <a:lstStyle/>
          <a:p>
            <a:pPr>
              <a:defRPr/>
            </a:pPr>
            <a:r>
              <a:rPr lang="en-US" smtClean="0"/>
              <a:t>3-</a:t>
            </a:r>
            <a:fld id="{22CB711F-7CAA-4A40-9C44-8BE11FDD4122}" type="slidenum">
              <a:rPr lang="en-US" smtClean="0"/>
              <a:pPr>
                <a:defRPr/>
              </a:pPr>
              <a:t>2</a:t>
            </a:fld>
            <a:endParaRPr lang="en-US" smtClean="0"/>
          </a:p>
        </p:txBody>
      </p:sp>
      <p:sp>
        <p:nvSpPr>
          <p:cNvPr id="16388"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Ethical Focus Every Day </a:t>
            </a:r>
          </a:p>
        </p:txBody>
      </p:sp>
      <p:sp>
        <p:nvSpPr>
          <p:cNvPr id="53250" name="Content Placeholder 2"/>
          <p:cNvSpPr>
            <a:spLocks noGrp="1"/>
          </p:cNvSpPr>
          <p:nvPr>
            <p:ph idx="1"/>
          </p:nvPr>
        </p:nvSpPr>
        <p:spPr>
          <a:xfrm>
            <a:off x="304800" y="1219200"/>
            <a:ext cx="4800600" cy="4525963"/>
          </a:xfrm>
        </p:spPr>
        <p:txBody>
          <a:bodyPr/>
          <a:lstStyle/>
          <a:p>
            <a:pPr eaLnBrk="1" hangingPunct="1"/>
            <a:r>
              <a:rPr lang="en-US" sz="2800" dirty="0" smtClean="0">
                <a:latin typeface="Arial" charset="0"/>
                <a:ea typeface="ＭＳ Ｐゴシック" pitchFamily="34" charset="-128"/>
                <a:cs typeface="Arial" charset="0"/>
              </a:rPr>
              <a:t>Communicate regularly about acceptable </a:t>
            </a:r>
            <a:r>
              <a:rPr lang="en-US" sz="2800" dirty="0" smtClean="0">
                <a:latin typeface="Arial" charset="0"/>
                <a:ea typeface="ＭＳ Ｐゴシック" pitchFamily="34" charset="-128"/>
                <a:cs typeface="Arial" charset="0"/>
              </a:rPr>
              <a:t>behavior.</a:t>
            </a:r>
            <a:endParaRPr lang="en-US" sz="2800" dirty="0" smtClean="0">
              <a:latin typeface="Arial" charset="0"/>
              <a:ea typeface="ＭＳ Ｐゴシック" pitchFamily="34" charset="-128"/>
              <a:cs typeface="Arial" charset="0"/>
            </a:endParaRPr>
          </a:p>
          <a:p>
            <a:pPr eaLnBrk="1" hangingPunct="1"/>
            <a:r>
              <a:rPr lang="en-US" sz="2800" dirty="0" smtClean="0">
                <a:latin typeface="Arial" charset="0"/>
                <a:ea typeface="ＭＳ Ｐゴシック" pitchFamily="34" charset="-128"/>
                <a:cs typeface="Arial" charset="0"/>
              </a:rPr>
              <a:t>Check to make sure that the code of ethics is being </a:t>
            </a:r>
            <a:r>
              <a:rPr lang="en-US" sz="2800" dirty="0" smtClean="0">
                <a:latin typeface="Arial" charset="0"/>
                <a:ea typeface="ＭＳ Ｐゴシック" pitchFamily="34" charset="-128"/>
                <a:cs typeface="Arial" charset="0"/>
              </a:rPr>
              <a:t>followed.</a:t>
            </a:r>
            <a:endParaRPr lang="en-US" sz="2800" dirty="0" smtClean="0">
              <a:latin typeface="Arial" charset="0"/>
              <a:ea typeface="ＭＳ Ｐゴシック" pitchFamily="34" charset="-128"/>
              <a:cs typeface="Arial" charset="0"/>
            </a:endParaRPr>
          </a:p>
          <a:p>
            <a:pPr eaLnBrk="1" hangingPunct="1"/>
            <a:r>
              <a:rPr lang="en-US" sz="2800" dirty="0" smtClean="0">
                <a:latin typeface="Arial" charset="0"/>
                <a:ea typeface="ＭＳ Ｐゴシック" pitchFamily="34" charset="-128"/>
                <a:cs typeface="Arial" charset="0"/>
              </a:rPr>
              <a:t>Create a hotline for anonymous </a:t>
            </a:r>
            <a:r>
              <a:rPr lang="en-US" sz="2800" dirty="0" smtClean="0">
                <a:latin typeface="Arial" charset="0"/>
                <a:ea typeface="ＭＳ Ｐゴシック" pitchFamily="34" charset="-128"/>
                <a:cs typeface="Arial" charset="0"/>
              </a:rPr>
              <a:t>reports.</a:t>
            </a:r>
            <a:endParaRPr lang="en-US" sz="2800" dirty="0" smtClean="0">
              <a:latin typeface="Arial" charset="0"/>
              <a:ea typeface="ＭＳ Ｐゴシック" pitchFamily="34" charset="-128"/>
              <a:cs typeface="Arial" charset="0"/>
            </a:endParaRPr>
          </a:p>
          <a:p>
            <a:pPr eaLnBrk="1" hangingPunct="1"/>
            <a:r>
              <a:rPr lang="en-US" sz="2800" dirty="0" smtClean="0">
                <a:latin typeface="Arial" charset="0"/>
                <a:ea typeface="ＭＳ Ｐゴシック" pitchFamily="34" charset="-128"/>
                <a:cs typeface="Arial" charset="0"/>
              </a:rPr>
              <a:t>Employ </a:t>
            </a:r>
            <a:r>
              <a:rPr lang="en-US" sz="2800" dirty="0" smtClean="0">
                <a:latin typeface="Arial" charset="0"/>
                <a:ea typeface="ＭＳ Ｐゴシック" pitchFamily="34" charset="-128"/>
                <a:cs typeface="Arial" charset="0"/>
              </a:rPr>
              <a:t>ongoing </a:t>
            </a:r>
            <a:r>
              <a:rPr lang="en-US" sz="2800" dirty="0" smtClean="0">
                <a:latin typeface="Arial" charset="0"/>
                <a:ea typeface="ＭＳ Ｐゴシック" pitchFamily="34" charset="-128"/>
                <a:cs typeface="Arial" charset="0"/>
              </a:rPr>
              <a:t>ethics </a:t>
            </a:r>
            <a:r>
              <a:rPr lang="en-US" sz="2800" dirty="0" smtClean="0">
                <a:latin typeface="Arial" charset="0"/>
                <a:ea typeface="ＭＳ Ｐゴシック" pitchFamily="34" charset="-128"/>
                <a:cs typeface="Arial" charset="0"/>
              </a:rPr>
              <a:t>training.</a:t>
            </a:r>
            <a:endParaRPr lang="en-US" sz="2800" dirty="0" smtClean="0">
              <a:latin typeface="Arial" charset="0"/>
              <a:ea typeface="ＭＳ Ｐゴシック" pitchFamily="34" charset="-128"/>
              <a:cs typeface="Arial" charset="0"/>
            </a:endParaRPr>
          </a:p>
        </p:txBody>
      </p:sp>
      <p:sp>
        <p:nvSpPr>
          <p:cNvPr id="53251" name="Slide Number Placeholder 4"/>
          <p:cNvSpPr>
            <a:spLocks noGrp="1"/>
          </p:cNvSpPr>
          <p:nvPr>
            <p:ph type="sldNum" sz="quarter" idx="11"/>
          </p:nvPr>
        </p:nvSpPr>
        <p:spPr bwMode="auto">
          <a:ln>
            <a:miter lim="800000"/>
            <a:headEnd/>
            <a:tailEnd/>
          </a:ln>
        </p:spPr>
        <p:txBody>
          <a:bodyPr/>
          <a:lstStyle/>
          <a:p>
            <a:pPr>
              <a:defRPr/>
            </a:pPr>
            <a:r>
              <a:rPr lang="en-US" smtClean="0"/>
              <a:t>3-</a:t>
            </a:r>
            <a:fld id="{6B58137B-6E4D-4067-8E44-07C26B03876C}" type="slidenum">
              <a:rPr lang="en-US" smtClean="0"/>
              <a:pPr>
                <a:defRPr/>
              </a:pPr>
              <a:t>20</a:t>
            </a:fld>
            <a:endParaRPr lang="en-US" smtClean="0"/>
          </a:p>
        </p:txBody>
      </p:sp>
      <p:sp>
        <p:nvSpPr>
          <p:cNvPr id="53252"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pic>
        <p:nvPicPr>
          <p:cNvPr id="10242" name="Picture 2"/>
          <p:cNvPicPr>
            <a:picLocks noChangeAspect="1" noChangeArrowheads="1"/>
          </p:cNvPicPr>
          <p:nvPr/>
        </p:nvPicPr>
        <p:blipFill>
          <a:blip r:embed="rId3" cstate="email"/>
          <a:srcRect/>
          <a:stretch>
            <a:fillRect/>
          </a:stretch>
        </p:blipFill>
        <p:spPr bwMode="auto">
          <a:xfrm>
            <a:off x="5486400" y="1371600"/>
            <a:ext cx="3124200" cy="472279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latin typeface="Arial" charset="0"/>
                <a:ea typeface="ＭＳ Ｐゴシック" pitchFamily="34" charset="-128"/>
                <a:cs typeface="Arial" charset="0"/>
              </a:rPr>
              <a:t>Chapter Summary</a:t>
            </a:r>
          </a:p>
        </p:txBody>
      </p:sp>
      <p:sp>
        <p:nvSpPr>
          <p:cNvPr id="55298" name="Content Placeholder 2"/>
          <p:cNvSpPr>
            <a:spLocks noGrp="1"/>
          </p:cNvSpPr>
          <p:nvPr>
            <p:ph idx="1"/>
          </p:nvPr>
        </p:nvSpPr>
        <p:spPr/>
        <p:txBody>
          <a:bodyPr/>
          <a:lstStyle/>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are ethics and different ethical systems?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does a person create a personal code of ethics?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might personal ethics play a role in the workplace?</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can you evaluate a company’s ethical code using available resources such as a mission statement?</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do a company’s policies and decisions affect its achievement of corporate social responsibility?</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challenges does a company face in balancing the demands of social responsibility with successful business practices?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is legal compliance, and how does it affect ethical conduct?</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strategies can a company use to recover from ethical lapses?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How can companies apply ethical standards to create new business opportunities?</a:t>
            </a:r>
          </a:p>
          <a:p>
            <a:pPr marL="514350" indent="-514350" eaLnBrk="1" hangingPunct="1">
              <a:lnSpc>
                <a:spcPct val="80000"/>
              </a:lnSpc>
              <a:spcBef>
                <a:spcPts val="600"/>
              </a:spcBef>
              <a:buFont typeface="Arial Black" pitchFamily="34" charset="0"/>
              <a:buAutoNum type="arabicPeriod"/>
            </a:pPr>
            <a:r>
              <a:rPr lang="en-US" sz="2000" dirty="0" smtClean="0">
                <a:latin typeface="Arial" charset="0"/>
                <a:ea typeface="ＭＳ Ｐゴシック" pitchFamily="34" charset="-128"/>
                <a:cs typeface="Arial" charset="0"/>
              </a:rPr>
              <a:t>What approaches can a company use to develop and maintain an ethical environment? </a:t>
            </a:r>
          </a:p>
        </p:txBody>
      </p:sp>
      <p:sp>
        <p:nvSpPr>
          <p:cNvPr id="55299" name="Slide Number Placeholder 4"/>
          <p:cNvSpPr>
            <a:spLocks noGrp="1"/>
          </p:cNvSpPr>
          <p:nvPr>
            <p:ph type="sldNum" sz="quarter" idx="11"/>
          </p:nvPr>
        </p:nvSpPr>
        <p:spPr bwMode="auto">
          <a:ln>
            <a:miter lim="800000"/>
            <a:headEnd/>
            <a:tailEnd/>
          </a:ln>
        </p:spPr>
        <p:txBody>
          <a:bodyPr/>
          <a:lstStyle/>
          <a:p>
            <a:pPr>
              <a:defRPr/>
            </a:pPr>
            <a:r>
              <a:rPr lang="en-US" smtClean="0"/>
              <a:t>3-</a:t>
            </a:r>
            <a:fld id="{697898DE-C56C-4F6B-9FDA-8E5F62CEE392}" type="slidenum">
              <a:rPr lang="en-US" smtClean="0"/>
              <a:pPr>
                <a:defRPr/>
              </a:pPr>
              <a:t>21</a:t>
            </a:fld>
            <a:endParaRPr lang="en-US" smtClean="0"/>
          </a:p>
        </p:txBody>
      </p:sp>
      <p:sp>
        <p:nvSpPr>
          <p:cNvPr id="55300"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4"/>
          <p:cNvSpPr>
            <a:spLocks noGrp="1"/>
          </p:cNvSpPr>
          <p:nvPr>
            <p:ph type="sldNum" sz="quarter" idx="11"/>
          </p:nvPr>
        </p:nvSpPr>
        <p:spPr bwMode="auto">
          <a:ln>
            <a:miter lim="800000"/>
            <a:headEnd/>
            <a:tailEnd/>
          </a:ln>
        </p:spPr>
        <p:txBody>
          <a:bodyPr/>
          <a:lstStyle/>
          <a:p>
            <a:pPr>
              <a:defRPr/>
            </a:pPr>
            <a:r>
              <a:rPr lang="en-US" smtClean="0"/>
              <a:t>3-</a:t>
            </a:r>
            <a:fld id="{0CF1D9A2-2285-4B4A-9651-9B7747589693}" type="slidenum">
              <a:rPr lang="en-US" smtClean="0"/>
              <a:pPr>
                <a:defRPr/>
              </a:pPr>
              <a:t>22</a:t>
            </a:fld>
            <a:endParaRPr lang="en-US" smtClean="0"/>
          </a:p>
        </p:txBody>
      </p:sp>
      <p:pic>
        <p:nvPicPr>
          <p:cNvPr id="57346" name="Picture 2" descr="3293795473_47524415"/>
          <p:cNvPicPr>
            <a:picLocks noChangeAspect="1" noChangeArrowheads="1"/>
          </p:cNvPicPr>
          <p:nvPr/>
        </p:nvPicPr>
        <p:blipFill>
          <a:blip r:embed="rId3" cstate="email"/>
          <a:srcRect/>
          <a:stretch>
            <a:fillRect/>
          </a:stretch>
        </p:blipFill>
        <p:spPr bwMode="auto">
          <a:xfrm>
            <a:off x="1143000" y="4114800"/>
            <a:ext cx="6705600" cy="2095500"/>
          </a:xfrm>
          <a:prstGeom prst="rect">
            <a:avLst/>
          </a:prstGeom>
          <a:noFill/>
          <a:ln w="9525">
            <a:noFill/>
            <a:miter lim="800000"/>
            <a:headEnd/>
            <a:tailEnd/>
          </a:ln>
        </p:spPr>
      </p:pic>
      <p:sp>
        <p:nvSpPr>
          <p:cNvPr id="57347"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133600" y="152400"/>
            <a:ext cx="4419600" cy="1143000"/>
          </a:xfrm>
        </p:spPr>
        <p:txBody>
          <a:bodyPr/>
          <a:lstStyle/>
          <a:p>
            <a:pPr eaLnBrk="1" hangingPunct="1"/>
            <a:r>
              <a:rPr lang="en-US" smtClean="0">
                <a:latin typeface="Arial" charset="0"/>
                <a:ea typeface="ＭＳ Ｐゴシック" pitchFamily="34" charset="-128"/>
                <a:cs typeface="Arial" charset="0"/>
              </a:rPr>
              <a:t>Ethics</a:t>
            </a:r>
          </a:p>
        </p:txBody>
      </p:sp>
      <p:sp>
        <p:nvSpPr>
          <p:cNvPr id="18434" name="Content Placeholder 2"/>
          <p:cNvSpPr>
            <a:spLocks noGrp="1"/>
          </p:cNvSpPr>
          <p:nvPr>
            <p:ph idx="1"/>
          </p:nvPr>
        </p:nvSpPr>
        <p:spPr>
          <a:xfrm>
            <a:off x="457200" y="1600200"/>
            <a:ext cx="4724400" cy="4267200"/>
          </a:xfrm>
        </p:spPr>
        <p:txBody>
          <a:bodyPr/>
          <a:lstStyle/>
          <a:p>
            <a:pPr marL="0" indent="0" eaLnBrk="1" hangingPunct="1">
              <a:buFont typeface="Arial" charset="0"/>
              <a:buNone/>
            </a:pPr>
            <a:r>
              <a:rPr lang="en-US" sz="2800" smtClean="0">
                <a:latin typeface="Arial" charset="0"/>
                <a:ea typeface="ＭＳ Ｐゴシック" pitchFamily="34" charset="-128"/>
                <a:cs typeface="Arial" charset="0"/>
              </a:rPr>
              <a:t>What are ethics?</a:t>
            </a:r>
          </a:p>
          <a:p>
            <a:pPr marL="0" indent="0" eaLnBrk="1" hangingPunct="1">
              <a:buFont typeface="Arial" charset="0"/>
              <a:buNone/>
            </a:pPr>
            <a:r>
              <a:rPr lang="en-US" sz="2800" smtClean="0">
                <a:latin typeface="Arial" charset="0"/>
                <a:ea typeface="ＭＳ Ｐゴシック" pitchFamily="34" charset="-128"/>
                <a:cs typeface="Arial" charset="0"/>
              </a:rPr>
              <a:t>Ethical systems</a:t>
            </a:r>
          </a:p>
          <a:p>
            <a:pPr lvl="1" eaLnBrk="1" hangingPunct="1"/>
            <a:r>
              <a:rPr lang="en-US" sz="2400" smtClean="0">
                <a:latin typeface="Arial" charset="0"/>
                <a:ea typeface="ＭＳ Ｐゴシック" pitchFamily="34" charset="-128"/>
                <a:cs typeface="Arial" charset="0"/>
              </a:rPr>
              <a:t>Moral relativism</a:t>
            </a:r>
          </a:p>
          <a:p>
            <a:pPr lvl="1" eaLnBrk="1" hangingPunct="1"/>
            <a:r>
              <a:rPr lang="en-US" sz="2400" smtClean="0">
                <a:latin typeface="Arial" charset="0"/>
                <a:ea typeface="ＭＳ Ｐゴシック" pitchFamily="34" charset="-128"/>
                <a:cs typeface="Arial" charset="0"/>
              </a:rPr>
              <a:t>Situational ethics</a:t>
            </a:r>
          </a:p>
          <a:p>
            <a:pPr lvl="1" eaLnBrk="1" hangingPunct="1"/>
            <a:r>
              <a:rPr lang="en-US" sz="2400" smtClean="0">
                <a:latin typeface="Arial" charset="0"/>
                <a:ea typeface="ＭＳ Ｐゴシック" pitchFamily="34" charset="-128"/>
                <a:cs typeface="Arial" charset="0"/>
              </a:rPr>
              <a:t>Judeo-Christian ethics</a:t>
            </a:r>
          </a:p>
          <a:p>
            <a:pPr marL="0" indent="0" eaLnBrk="1" hangingPunct="1">
              <a:buFont typeface="Arial" charset="0"/>
              <a:buNone/>
            </a:pPr>
            <a:r>
              <a:rPr lang="en-US" sz="2800" smtClean="0">
                <a:latin typeface="Arial" charset="0"/>
                <a:ea typeface="ＭＳ Ｐゴシック" pitchFamily="34" charset="-128"/>
                <a:cs typeface="Arial" charset="0"/>
              </a:rPr>
              <a:t>What is unethical behavior?</a:t>
            </a:r>
          </a:p>
          <a:p>
            <a:pPr marL="0" indent="0" eaLnBrk="1" hangingPunct="1">
              <a:buFont typeface="Arial" charset="0"/>
              <a:buNone/>
            </a:pPr>
            <a:r>
              <a:rPr lang="en-US" sz="2800" smtClean="0">
                <a:latin typeface="Arial" charset="0"/>
                <a:ea typeface="ＭＳ Ｐゴシック" pitchFamily="34" charset="-128"/>
                <a:cs typeface="Arial" charset="0"/>
              </a:rPr>
              <a:t>What is amoral behavior?</a:t>
            </a:r>
          </a:p>
          <a:p>
            <a:pPr marL="0" indent="0" eaLnBrk="1" hangingPunct="1">
              <a:buFont typeface="Arial" charset="0"/>
              <a:buNone/>
            </a:pPr>
            <a:endParaRPr lang="en-US" smtClean="0">
              <a:latin typeface="Arial" charset="0"/>
              <a:ea typeface="ＭＳ Ｐゴシック" pitchFamily="34" charset="-128"/>
              <a:cs typeface="Arial" charset="0"/>
            </a:endParaRPr>
          </a:p>
        </p:txBody>
      </p:sp>
      <p:sp>
        <p:nvSpPr>
          <p:cNvPr id="18435" name="Slide Number Placeholder 4"/>
          <p:cNvSpPr>
            <a:spLocks noGrp="1"/>
          </p:cNvSpPr>
          <p:nvPr>
            <p:ph type="sldNum" sz="quarter" idx="11"/>
          </p:nvPr>
        </p:nvSpPr>
        <p:spPr bwMode="auto">
          <a:ln>
            <a:miter lim="800000"/>
            <a:headEnd/>
            <a:tailEnd/>
          </a:ln>
        </p:spPr>
        <p:txBody>
          <a:bodyPr/>
          <a:lstStyle/>
          <a:p>
            <a:pPr>
              <a:defRPr/>
            </a:pPr>
            <a:r>
              <a:rPr lang="en-US" smtClean="0"/>
              <a:t>3-</a:t>
            </a:r>
            <a:fld id="{7EC93165-FEF9-4562-B9ED-F1049BB57061}" type="slidenum">
              <a:rPr lang="en-US" smtClean="0"/>
              <a:pPr>
                <a:defRPr/>
              </a:pPr>
              <a:t>3</a:t>
            </a:fld>
            <a:endParaRPr lang="en-US" smtClean="0"/>
          </a:p>
        </p:txBody>
      </p:sp>
      <p:sp>
        <p:nvSpPr>
          <p:cNvPr id="18436" name="Content Placeholder 11"/>
          <p:cNvSpPr>
            <a:spLocks noGrp="1"/>
          </p:cNvSpPr>
          <p:nvPr>
            <p:ph sz="half" idx="4294967295"/>
          </p:nvPr>
        </p:nvSpPr>
        <p:spPr>
          <a:xfrm>
            <a:off x="5105400" y="1600200"/>
            <a:ext cx="4038600" cy="4525963"/>
          </a:xfrm>
        </p:spPr>
        <p:txBody>
          <a:bodyPr/>
          <a:lstStyle/>
          <a:p>
            <a:pPr eaLnBrk="1" hangingPunct="1"/>
            <a:endParaRPr lang="en-US" smtClean="0">
              <a:latin typeface="Arial" charset="0"/>
              <a:ea typeface="ＭＳ Ｐゴシック" pitchFamily="34" charset="-128"/>
              <a:cs typeface="Arial" charset="0"/>
            </a:endParaRPr>
          </a:p>
          <a:p>
            <a:pPr eaLnBrk="1" hangingPunct="1"/>
            <a:endParaRPr lang="en-US" smtClean="0">
              <a:latin typeface="Arial" charset="0"/>
              <a:ea typeface="ＭＳ Ｐゴシック" pitchFamily="34" charset="-128"/>
              <a:cs typeface="Arial" charset="0"/>
            </a:endParaRPr>
          </a:p>
        </p:txBody>
      </p:sp>
      <p:sp>
        <p:nvSpPr>
          <p:cNvPr id="18437"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pic>
        <p:nvPicPr>
          <p:cNvPr id="1026" name="Picture 2"/>
          <p:cNvPicPr>
            <a:picLocks noChangeAspect="1" noChangeArrowheads="1"/>
          </p:cNvPicPr>
          <p:nvPr/>
        </p:nvPicPr>
        <p:blipFill>
          <a:blip r:embed="rId3" cstate="email"/>
          <a:srcRect/>
          <a:stretch>
            <a:fillRect/>
          </a:stretch>
        </p:blipFill>
        <p:spPr bwMode="auto">
          <a:xfrm>
            <a:off x="4424320" y="1276350"/>
            <a:ext cx="431963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ea typeface="ＭＳ Ｐゴシック" pitchFamily="34" charset="-128"/>
                <a:cs typeface="Arial" pitchFamily="34" charset="0"/>
              </a:rPr>
              <a:t>Determining Your Code of Personal Ethics</a:t>
            </a:r>
            <a:endParaRPr lang="en-US" sz="4000" dirty="0" smtClean="0">
              <a:solidFill>
                <a:srgbClr val="8E008E"/>
              </a:solidFill>
              <a:latin typeface="Arial" pitchFamily="34" charset="0"/>
              <a:ea typeface="ＭＳ Ｐゴシック" pitchFamily="34" charset="-128"/>
              <a:cs typeface="Arial" pitchFamily="34" charset="0"/>
            </a:endParaRPr>
          </a:p>
        </p:txBody>
      </p:sp>
      <p:sp>
        <p:nvSpPr>
          <p:cNvPr id="20483"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
        <p:nvSpPr>
          <p:cNvPr id="20484" name="Rectangle 6"/>
          <p:cNvSpPr>
            <a:spLocks noChangeArrowheads="1"/>
          </p:cNvSpPr>
          <p:nvPr/>
        </p:nvSpPr>
        <p:spPr bwMode="auto">
          <a:xfrm>
            <a:off x="8686800" y="6477000"/>
            <a:ext cx="496888" cy="549275"/>
          </a:xfrm>
          <a:prstGeom prst="rect">
            <a:avLst/>
          </a:prstGeom>
          <a:noFill/>
          <a:ln w="9525">
            <a:noFill/>
            <a:miter lim="800000"/>
            <a:headEnd/>
            <a:tailEnd/>
          </a:ln>
        </p:spPr>
        <p:txBody>
          <a:bodyPr>
            <a:spAutoFit/>
          </a:bodyPr>
          <a:lstStyle/>
          <a:p>
            <a:r>
              <a:rPr lang="en-US" sz="1200">
                <a:solidFill>
                  <a:srgbClr val="AC89AC"/>
                </a:solidFill>
                <a:latin typeface="Calibri" pitchFamily="34" charset="0"/>
              </a:rPr>
              <a:t>3-</a:t>
            </a:r>
            <a:fld id="{7A39508C-7626-4F28-8611-A8B1AB0EA81E}" type="slidenum">
              <a:rPr lang="en-US" sz="1200">
                <a:solidFill>
                  <a:srgbClr val="AC89AC"/>
                </a:solidFill>
                <a:latin typeface="Calibri" pitchFamily="34" charset="0"/>
              </a:rPr>
              <a:pPr/>
              <a:t>4</a:t>
            </a:fld>
            <a:endParaRPr lang="en-US" sz="1200">
              <a:solidFill>
                <a:srgbClr val="AC89AC"/>
              </a:solidFill>
              <a:latin typeface="Calibri" pitchFamily="34" charset="0"/>
            </a:endParaRPr>
          </a:p>
          <a:p>
            <a:endParaRPr lang="en-US"/>
          </a:p>
        </p:txBody>
      </p:sp>
      <p:pic>
        <p:nvPicPr>
          <p:cNvPr id="2050" name="Picture 2"/>
          <p:cNvPicPr>
            <a:picLocks noChangeAspect="1" noChangeArrowheads="1"/>
          </p:cNvPicPr>
          <p:nvPr/>
        </p:nvPicPr>
        <p:blipFill>
          <a:blip r:embed="rId3" cstate="email"/>
          <a:srcRect/>
          <a:stretch>
            <a:fillRect/>
          </a:stretch>
        </p:blipFill>
        <p:spPr bwMode="auto">
          <a:xfrm>
            <a:off x="457200" y="1600199"/>
            <a:ext cx="8382000" cy="3363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600" smtClean="0">
                <a:latin typeface="Arial" charset="0"/>
                <a:ea typeface="ＭＳ Ｐゴシック" pitchFamily="34" charset="-128"/>
                <a:cs typeface="Arial" charset="0"/>
              </a:rPr>
              <a:t>Personal Ethics in a Business Environment</a:t>
            </a:r>
          </a:p>
        </p:txBody>
      </p:sp>
      <p:sp>
        <p:nvSpPr>
          <p:cNvPr id="22530" name="Content Placeholder 2"/>
          <p:cNvSpPr>
            <a:spLocks noGrp="1"/>
          </p:cNvSpPr>
          <p:nvPr>
            <p:ph idx="1"/>
          </p:nvPr>
        </p:nvSpPr>
        <p:spPr>
          <a:xfrm>
            <a:off x="457200" y="1600200"/>
            <a:ext cx="4267200" cy="4343400"/>
          </a:xfrm>
        </p:spPr>
        <p:txBody>
          <a:bodyPr/>
          <a:lstStyle/>
          <a:p>
            <a:pPr marL="0" indent="0" eaLnBrk="1" hangingPunct="1">
              <a:buFont typeface="Arial" charset="0"/>
              <a:buNone/>
            </a:pPr>
            <a:r>
              <a:rPr lang="en-US" sz="2800" smtClean="0">
                <a:latin typeface="Arial" charset="0"/>
                <a:ea typeface="ＭＳ Ｐゴシック" pitchFamily="34" charset="-128"/>
                <a:cs typeface="Arial" charset="0"/>
              </a:rPr>
              <a:t>What if you are asked to act against your ethics?</a:t>
            </a:r>
          </a:p>
          <a:p>
            <a:pPr marL="0" indent="0" eaLnBrk="1" hangingPunct="1">
              <a:buFont typeface="Arial" charset="0"/>
              <a:buNone/>
            </a:pPr>
            <a:endParaRPr lang="en-US" sz="2800" smtClean="0">
              <a:latin typeface="Arial" charset="0"/>
              <a:ea typeface="ＭＳ Ｐゴシック" pitchFamily="34" charset="-128"/>
              <a:cs typeface="Arial" charset="0"/>
            </a:endParaRPr>
          </a:p>
          <a:p>
            <a:pPr marL="0" indent="0" eaLnBrk="1" hangingPunct="1">
              <a:buFont typeface="Arial" charset="0"/>
              <a:buNone/>
            </a:pPr>
            <a:r>
              <a:rPr lang="en-US" sz="2800" smtClean="0">
                <a:latin typeface="Arial" charset="0"/>
                <a:ea typeface="ＭＳ Ｐゴシック" pitchFamily="34" charset="-128"/>
                <a:cs typeface="Arial" charset="0"/>
              </a:rPr>
              <a:t>What if you unknowingly do something “wrong”?</a:t>
            </a:r>
          </a:p>
          <a:p>
            <a:pPr marL="0" indent="0" eaLnBrk="1" hangingPunct="1">
              <a:buFont typeface="Arial" charset="0"/>
              <a:buNone/>
            </a:pPr>
            <a:endParaRPr lang="en-US" sz="2800" smtClean="0">
              <a:latin typeface="Arial" charset="0"/>
              <a:ea typeface="ＭＳ Ｐゴシック" pitchFamily="34" charset="-128"/>
              <a:cs typeface="Arial" charset="0"/>
            </a:endParaRPr>
          </a:p>
          <a:p>
            <a:pPr marL="0" indent="0" eaLnBrk="1" hangingPunct="1">
              <a:buFont typeface="Arial" charset="0"/>
              <a:buNone/>
            </a:pPr>
            <a:r>
              <a:rPr lang="en-US" sz="2800" smtClean="0">
                <a:latin typeface="Arial" charset="0"/>
                <a:ea typeface="ＭＳ Ｐゴシック" pitchFamily="34" charset="-128"/>
                <a:cs typeface="Arial" charset="0"/>
              </a:rPr>
              <a:t>What if you knowingly do something unethical or even illegal?</a:t>
            </a:r>
          </a:p>
          <a:p>
            <a:pPr lvl="1" eaLnBrk="1" hangingPunct="1"/>
            <a:endParaRPr lang="en-US" sz="2400" smtClean="0">
              <a:latin typeface="Arial" charset="0"/>
              <a:ea typeface="ＭＳ Ｐゴシック" pitchFamily="34" charset="-128"/>
              <a:cs typeface="Arial" charset="0"/>
            </a:endParaRPr>
          </a:p>
        </p:txBody>
      </p:sp>
      <p:sp>
        <p:nvSpPr>
          <p:cNvPr id="22531" name="Slide Number Placeholder 4"/>
          <p:cNvSpPr>
            <a:spLocks noGrp="1"/>
          </p:cNvSpPr>
          <p:nvPr>
            <p:ph type="sldNum" sz="quarter" idx="11"/>
          </p:nvPr>
        </p:nvSpPr>
        <p:spPr bwMode="auto">
          <a:ln>
            <a:miter lim="800000"/>
            <a:headEnd/>
            <a:tailEnd/>
          </a:ln>
        </p:spPr>
        <p:txBody>
          <a:bodyPr/>
          <a:lstStyle/>
          <a:p>
            <a:pPr>
              <a:defRPr/>
            </a:pPr>
            <a:r>
              <a:rPr lang="en-US" smtClean="0"/>
              <a:t>3-</a:t>
            </a:r>
            <a:fld id="{4BB51926-2D33-4D6B-8107-746B7ECFECC3}" type="slidenum">
              <a:rPr lang="en-US" smtClean="0"/>
              <a:pPr>
                <a:defRPr/>
              </a:pPr>
              <a:t>5</a:t>
            </a:fld>
            <a:endParaRPr lang="en-US" smtClean="0"/>
          </a:p>
        </p:txBody>
      </p:sp>
      <p:sp>
        <p:nvSpPr>
          <p:cNvPr id="22532" name="Footer Placeholder 4"/>
          <p:cNvSpPr txBox="1">
            <a:spLocks/>
          </p:cNvSpPr>
          <p:nvPr/>
        </p:nvSpPr>
        <p:spPr bwMode="auto">
          <a:xfrm>
            <a:off x="3200400" y="6340475"/>
            <a:ext cx="2895600" cy="365125"/>
          </a:xfrm>
          <a:prstGeom prst="rect">
            <a:avLst/>
          </a:prstGeom>
          <a:noFill/>
          <a:ln w="9525">
            <a:noFill/>
            <a:miter lim="800000"/>
            <a:headEnd/>
            <a:tailEnd/>
          </a:ln>
        </p:spPr>
        <p:txBody>
          <a:bodyPr anchor="ctr"/>
          <a:lstStyle/>
          <a:p>
            <a:pPr algn="ctr"/>
            <a:r>
              <a:rPr lang="en-US" sz="1200" dirty="0">
                <a:solidFill>
                  <a:srgbClr val="AC89AC"/>
                </a:solidFill>
                <a:latin typeface="Calibri" pitchFamily="34" charset="0"/>
              </a:rPr>
              <a:t>© </a:t>
            </a:r>
            <a:r>
              <a:rPr lang="en-US" sz="1200" dirty="0" smtClean="0">
                <a:solidFill>
                  <a:srgbClr val="AC89AC"/>
                </a:solidFill>
                <a:latin typeface="Calibri" pitchFamily="34" charset="0"/>
              </a:rPr>
              <a:t>2016 </a:t>
            </a:r>
            <a:r>
              <a:rPr lang="en-US" sz="1200" dirty="0">
                <a:solidFill>
                  <a:srgbClr val="AC89AC"/>
                </a:solidFill>
                <a:latin typeface="Calibri" pitchFamily="34" charset="0"/>
              </a:rPr>
              <a:t>Pearson Education, Inc. </a:t>
            </a:r>
          </a:p>
          <a:p>
            <a:pPr algn="ctr"/>
            <a:endParaRPr lang="en-US" sz="1200" dirty="0">
              <a:solidFill>
                <a:srgbClr val="AC89AC"/>
              </a:solidFill>
              <a:latin typeface="Calibri" pitchFamily="34" charset="0"/>
            </a:endParaRPr>
          </a:p>
        </p:txBody>
      </p:sp>
      <p:pic>
        <p:nvPicPr>
          <p:cNvPr id="3074" name="Picture 2"/>
          <p:cNvPicPr>
            <a:picLocks noChangeAspect="1" noChangeArrowheads="1"/>
          </p:cNvPicPr>
          <p:nvPr/>
        </p:nvPicPr>
        <p:blipFill>
          <a:blip r:embed="rId3" cstate="email"/>
          <a:srcRect/>
          <a:stretch>
            <a:fillRect/>
          </a:stretch>
        </p:blipFill>
        <p:spPr bwMode="auto">
          <a:xfrm>
            <a:off x="4648200" y="2667000"/>
            <a:ext cx="4181475" cy="3443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latin typeface="Arial" charset="0"/>
                <a:ea typeface="ＭＳ Ｐゴシック" pitchFamily="34" charset="-128"/>
                <a:cs typeface="Arial" charset="0"/>
              </a:rPr>
              <a:t>Pricing Fixing</a:t>
            </a:r>
          </a:p>
        </p:txBody>
      </p:sp>
      <p:sp>
        <p:nvSpPr>
          <p:cNvPr id="12291" name="Content Placeholder 2"/>
          <p:cNvSpPr>
            <a:spLocks noGrp="1"/>
          </p:cNvSpPr>
          <p:nvPr>
            <p:ph sz="half" idx="1"/>
          </p:nvPr>
        </p:nvSpPr>
        <p:spPr>
          <a:xfrm>
            <a:off x="457200" y="1600200"/>
            <a:ext cx="4114800" cy="4525963"/>
          </a:xfrm>
        </p:spPr>
        <p:txBody>
          <a:bodyPr/>
          <a:lstStyle/>
          <a:p>
            <a:pPr marL="0" indent="0" eaLnBrk="1" hangingPunct="1">
              <a:buFont typeface="Arial" charset="0"/>
              <a:buNone/>
              <a:defRPr/>
            </a:pPr>
            <a:r>
              <a:rPr lang="en-US" sz="2400" dirty="0" smtClean="0">
                <a:latin typeface="Arial" pitchFamily="34" charset="0"/>
                <a:ea typeface="ＭＳ Ｐゴシック" pitchFamily="34" charset="-128"/>
                <a:cs typeface="Arial" pitchFamily="34" charset="0"/>
              </a:rPr>
              <a:t>Price </a:t>
            </a:r>
            <a:r>
              <a:rPr lang="en-US" sz="2400" dirty="0" smtClean="0">
                <a:latin typeface="Arial" pitchFamily="34" charset="0"/>
                <a:ea typeface="ＭＳ Ｐゴシック" pitchFamily="34" charset="-128"/>
                <a:cs typeface="Arial" pitchFamily="34" charset="0"/>
              </a:rPr>
              <a:t>fixing—illegal </a:t>
            </a:r>
            <a:r>
              <a:rPr lang="en-US" sz="2400" dirty="0" smtClean="0">
                <a:latin typeface="Arial" pitchFamily="34" charset="0"/>
                <a:ea typeface="ＭＳ Ｐゴシック" pitchFamily="34" charset="-128"/>
                <a:cs typeface="Arial" pitchFamily="34" charset="0"/>
              </a:rPr>
              <a:t>practice when a group of companies agree to set a product’s price</a:t>
            </a:r>
          </a:p>
          <a:p>
            <a:pPr marL="0" indent="0" eaLnBrk="1" hangingPunct="1">
              <a:buFont typeface="Arial" charset="0"/>
              <a:buNone/>
              <a:defRPr/>
            </a:pPr>
            <a:endParaRPr lang="en-US" sz="2400" dirty="0" smtClean="0">
              <a:latin typeface="Arial" pitchFamily="34" charset="0"/>
              <a:ea typeface="ＭＳ Ｐゴシック" pitchFamily="34" charset="-128"/>
              <a:cs typeface="Arial" pitchFamily="34" charset="0"/>
            </a:endParaRPr>
          </a:p>
          <a:p>
            <a:pPr marL="0" indent="0" eaLnBrk="1" hangingPunct="1">
              <a:buFont typeface="Arial" charset="0"/>
              <a:buNone/>
              <a:defRPr/>
            </a:pPr>
            <a:r>
              <a:rPr lang="en-US" sz="2400" dirty="0" smtClean="0">
                <a:latin typeface="Arial" pitchFamily="34" charset="0"/>
                <a:ea typeface="ＭＳ Ｐゴシック" pitchFamily="34" charset="-128"/>
                <a:cs typeface="Arial" pitchFamily="34" charset="0"/>
              </a:rPr>
              <a:t>Mark Whitacre, a senior executive with the agricultural giant Archer Daniels Midland (ADM), blew the whistle on ADM’s multinational price-fixing </a:t>
            </a:r>
            <a:r>
              <a:rPr lang="en-US" sz="2400" dirty="0" smtClean="0">
                <a:latin typeface="Arial" pitchFamily="34" charset="0"/>
                <a:ea typeface="ＭＳ Ｐゴシック" pitchFamily="34" charset="-128"/>
                <a:cs typeface="Arial" pitchFamily="34" charset="0"/>
              </a:rPr>
              <a:t>scheme.</a:t>
            </a:r>
            <a:endParaRPr lang="en-US" sz="2400" dirty="0" smtClean="0">
              <a:latin typeface="Arial" pitchFamily="34" charset="0"/>
              <a:ea typeface="ＭＳ Ｐゴシック" pitchFamily="34" charset="-128"/>
              <a:cs typeface="Arial" pitchFamily="34" charset="0"/>
            </a:endParaRPr>
          </a:p>
          <a:p>
            <a:pPr eaLnBrk="1" hangingPunct="1">
              <a:defRPr/>
            </a:pPr>
            <a:endParaRPr lang="en-US" sz="2400" dirty="0" smtClean="0">
              <a:latin typeface="Arial" pitchFamily="34" charset="0"/>
              <a:ea typeface="ＭＳ Ｐゴシック" pitchFamily="34" charset="-128"/>
              <a:cs typeface="Arial" pitchFamily="34" charset="0"/>
            </a:endParaRPr>
          </a:p>
        </p:txBody>
      </p:sp>
      <p:sp>
        <p:nvSpPr>
          <p:cNvPr id="24579" name="Slide Number Placeholder 4"/>
          <p:cNvSpPr>
            <a:spLocks noGrp="1"/>
          </p:cNvSpPr>
          <p:nvPr>
            <p:ph type="sldNum" sz="quarter" idx="11"/>
          </p:nvPr>
        </p:nvSpPr>
        <p:spPr bwMode="auto">
          <a:ln>
            <a:miter lim="800000"/>
            <a:headEnd/>
            <a:tailEnd/>
          </a:ln>
        </p:spPr>
        <p:txBody>
          <a:bodyPr/>
          <a:lstStyle/>
          <a:p>
            <a:pPr>
              <a:defRPr/>
            </a:pPr>
            <a:r>
              <a:rPr lang="en-US" smtClean="0"/>
              <a:t>3-</a:t>
            </a:r>
            <a:fld id="{05C730C0-3AD3-4A94-8D05-A7A2C57A8E73}" type="slidenum">
              <a:rPr lang="en-US" smtClean="0"/>
              <a:pPr>
                <a:defRPr/>
              </a:pPr>
              <a:t>6</a:t>
            </a:fld>
            <a:endParaRPr lang="en-US" smtClean="0"/>
          </a:p>
        </p:txBody>
      </p:sp>
      <p:sp>
        <p:nvSpPr>
          <p:cNvPr id="24580" name="Footer Placeholder 4"/>
          <p:cNvSpPr>
            <a:spLocks noGrp="1"/>
          </p:cNvSpPr>
          <p:nvPr>
            <p:ph type="ftr" sz="quarter" idx="10"/>
          </p:nvPr>
        </p:nvSpPr>
        <p:spPr bwMode="auto">
          <a:ln>
            <a:miter lim="800000"/>
            <a:headEnd/>
            <a:tailEnd/>
          </a:ln>
        </p:spPr>
        <p:txBody>
          <a:bodyPr/>
          <a:lstStyle/>
          <a:p>
            <a:pPr>
              <a:defRPr/>
            </a:pPr>
            <a:r>
              <a:rPr lang="en-US" dirty="0" smtClean="0"/>
              <a:t>© 2016 Pearson Education, Inc. </a:t>
            </a:r>
          </a:p>
          <a:p>
            <a:pPr>
              <a:defRPr/>
            </a:pPr>
            <a:endParaRPr lang="en-US" dirty="0" smtClean="0"/>
          </a:p>
        </p:txBody>
      </p:sp>
      <p:pic>
        <p:nvPicPr>
          <p:cNvPr id="4098" name="Picture 2"/>
          <p:cNvPicPr>
            <a:picLocks noChangeAspect="1" noChangeArrowheads="1"/>
          </p:cNvPicPr>
          <p:nvPr/>
        </p:nvPicPr>
        <p:blipFill>
          <a:blip r:embed="rId3" cstate="email"/>
          <a:srcRect/>
          <a:stretch>
            <a:fillRect/>
          </a:stretch>
        </p:blipFill>
        <p:spPr bwMode="auto">
          <a:xfrm>
            <a:off x="4800600" y="1676400"/>
            <a:ext cx="3883299"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Identifying a Company’s Ethics</a:t>
            </a:r>
          </a:p>
        </p:txBody>
      </p:sp>
      <p:sp>
        <p:nvSpPr>
          <p:cNvPr id="26626" name="Content Placeholder 2"/>
          <p:cNvSpPr>
            <a:spLocks noGrp="1"/>
          </p:cNvSpPr>
          <p:nvPr>
            <p:ph idx="1"/>
          </p:nvPr>
        </p:nvSpPr>
        <p:spPr/>
        <p:txBody>
          <a:bodyPr/>
          <a:lstStyle/>
          <a:p>
            <a:pPr marL="0" indent="0" eaLnBrk="1" hangingPunct="1">
              <a:buFont typeface="Arial" charset="0"/>
              <a:buNone/>
            </a:pPr>
            <a:r>
              <a:rPr lang="en-US" sz="2400" dirty="0" smtClean="0">
                <a:latin typeface="Arial" charset="0"/>
                <a:ea typeface="ＭＳ Ｐゴシック" pitchFamily="34" charset="-128"/>
                <a:cs typeface="Arial" charset="0"/>
              </a:rPr>
              <a:t>How can you examine a company’s ethics?</a:t>
            </a:r>
          </a:p>
          <a:p>
            <a:pPr marL="0" indent="0" eaLnBrk="1" hangingPunct="1">
              <a:buFont typeface="Arial" charset="0"/>
              <a:buNone/>
            </a:pPr>
            <a:r>
              <a:rPr lang="en-US" sz="2400" dirty="0" smtClean="0">
                <a:latin typeface="Arial" charset="0"/>
                <a:ea typeface="ＭＳ Ｐゴシック" pitchFamily="34" charset="-128"/>
                <a:cs typeface="Arial" charset="0"/>
              </a:rPr>
              <a:t>Companies document their philosophies, often through:</a:t>
            </a:r>
          </a:p>
          <a:p>
            <a:pPr marL="342900" lvl="1" indent="-342900" eaLnBrk="1" hangingPunct="1"/>
            <a:r>
              <a:rPr lang="en-US" sz="2400" dirty="0" smtClean="0">
                <a:latin typeface="Arial" charset="0"/>
                <a:ea typeface="ＭＳ Ｐゴシック" pitchFamily="34" charset="-128"/>
                <a:cs typeface="Arial" charset="0"/>
              </a:rPr>
              <a:t>Code of </a:t>
            </a:r>
            <a:r>
              <a:rPr lang="en-US" sz="2400" dirty="0" smtClean="0">
                <a:latin typeface="Arial" charset="0"/>
                <a:ea typeface="ＭＳ Ｐゴシック" pitchFamily="34" charset="-128"/>
                <a:cs typeface="Arial" charset="0"/>
              </a:rPr>
              <a:t>ethics—a </a:t>
            </a:r>
            <a:r>
              <a:rPr lang="en-US" sz="2400" dirty="0" smtClean="0">
                <a:latin typeface="Arial" charset="0"/>
                <a:ea typeface="ＭＳ Ｐゴシック" pitchFamily="34" charset="-128"/>
                <a:cs typeface="Arial" charset="0"/>
              </a:rPr>
              <a:t>statement of the company’s commitment to ethical practices</a:t>
            </a:r>
          </a:p>
          <a:p>
            <a:pPr marL="342900" lvl="1" indent="-342900" eaLnBrk="1" hangingPunct="1"/>
            <a:r>
              <a:rPr lang="en-US" sz="2400" dirty="0" smtClean="0">
                <a:latin typeface="Arial" charset="0"/>
                <a:ea typeface="ＭＳ Ｐゴシック" pitchFamily="34" charset="-128"/>
                <a:cs typeface="Arial" charset="0"/>
              </a:rPr>
              <a:t>Mission </a:t>
            </a:r>
            <a:r>
              <a:rPr lang="en-US" sz="2400" dirty="0" smtClean="0">
                <a:latin typeface="Arial" charset="0"/>
                <a:ea typeface="ＭＳ Ｐゴシック" pitchFamily="34" charset="-128"/>
                <a:cs typeface="Arial" charset="0"/>
              </a:rPr>
              <a:t>statement—defines </a:t>
            </a:r>
            <a:r>
              <a:rPr lang="en-US" sz="2400" dirty="0" smtClean="0">
                <a:latin typeface="Arial" charset="0"/>
                <a:ea typeface="ＭＳ Ｐゴシック" pitchFamily="34" charset="-128"/>
                <a:cs typeface="Arial" charset="0"/>
              </a:rPr>
              <a:t>the core purpose of an organization</a:t>
            </a:r>
          </a:p>
        </p:txBody>
      </p:sp>
      <p:sp>
        <p:nvSpPr>
          <p:cNvPr id="26627" name="Slide Number Placeholder 4"/>
          <p:cNvSpPr>
            <a:spLocks noGrp="1"/>
          </p:cNvSpPr>
          <p:nvPr>
            <p:ph type="sldNum" sz="quarter" idx="11"/>
          </p:nvPr>
        </p:nvSpPr>
        <p:spPr bwMode="auto">
          <a:ln>
            <a:miter lim="800000"/>
            <a:headEnd/>
            <a:tailEnd/>
          </a:ln>
        </p:spPr>
        <p:txBody>
          <a:bodyPr/>
          <a:lstStyle/>
          <a:p>
            <a:pPr>
              <a:defRPr/>
            </a:pPr>
            <a:r>
              <a:rPr lang="en-US" smtClean="0"/>
              <a:t>3-</a:t>
            </a:r>
            <a:fld id="{42E13B2D-295D-4290-A091-9AA429CBFC8C}" type="slidenum">
              <a:rPr lang="en-US" smtClean="0"/>
              <a:pPr>
                <a:defRPr/>
              </a:pPr>
              <a:t>7</a:t>
            </a:fld>
            <a:endParaRPr lang="en-US" smtClean="0"/>
          </a:p>
        </p:txBody>
      </p:sp>
      <p:sp>
        <p:nvSpPr>
          <p:cNvPr id="26628"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latin typeface="Arial" charset="0"/>
                <a:ea typeface="ＭＳ Ｐゴシック" pitchFamily="34" charset="-128"/>
                <a:cs typeface="Arial" charset="0"/>
              </a:rPr>
              <a:t>Corporate Social Responsibility (CSR)</a:t>
            </a:r>
          </a:p>
        </p:txBody>
      </p:sp>
      <p:sp>
        <p:nvSpPr>
          <p:cNvPr id="28674" name="Slide Number Placeholder 4"/>
          <p:cNvSpPr>
            <a:spLocks noGrp="1"/>
          </p:cNvSpPr>
          <p:nvPr>
            <p:ph type="sldNum" sz="quarter" idx="11"/>
          </p:nvPr>
        </p:nvSpPr>
        <p:spPr bwMode="auto">
          <a:ln>
            <a:miter lim="800000"/>
            <a:headEnd/>
            <a:tailEnd/>
          </a:ln>
        </p:spPr>
        <p:txBody>
          <a:bodyPr/>
          <a:lstStyle/>
          <a:p>
            <a:pPr>
              <a:defRPr/>
            </a:pPr>
            <a:r>
              <a:rPr lang="en-US" smtClean="0"/>
              <a:t>3-</a:t>
            </a:r>
            <a:fld id="{35C5C314-41FE-42AC-8165-AC29E49648A3}" type="slidenum">
              <a:rPr lang="en-US" smtClean="0"/>
              <a:pPr>
                <a:defRPr/>
              </a:pPr>
              <a:t>8</a:t>
            </a:fld>
            <a:endParaRPr lang="en-US" smtClean="0"/>
          </a:p>
        </p:txBody>
      </p:sp>
      <p:sp>
        <p:nvSpPr>
          <p:cNvPr id="28676"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pic>
        <p:nvPicPr>
          <p:cNvPr id="5122" name="Picture 2"/>
          <p:cNvPicPr>
            <a:picLocks noChangeAspect="1" noChangeArrowheads="1"/>
          </p:cNvPicPr>
          <p:nvPr/>
        </p:nvPicPr>
        <p:blipFill>
          <a:blip r:embed="rId3" cstate="email"/>
          <a:srcRect/>
          <a:stretch>
            <a:fillRect/>
          </a:stretch>
        </p:blipFill>
        <p:spPr bwMode="auto">
          <a:xfrm>
            <a:off x="1066800" y="1524000"/>
            <a:ext cx="6858000" cy="468768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pitchFamily="34" charset="0"/>
                <a:ea typeface="ＭＳ Ｐゴシック" pitchFamily="34" charset="-128"/>
                <a:cs typeface="Arial" pitchFamily="34" charset="0"/>
              </a:rPr>
              <a:t>Can a Company Really Be Socially Responsible?</a:t>
            </a:r>
          </a:p>
        </p:txBody>
      </p:sp>
      <p:sp>
        <p:nvSpPr>
          <p:cNvPr id="15363" name="Content Placeholder 2"/>
          <p:cNvSpPr>
            <a:spLocks noGrp="1"/>
          </p:cNvSpPr>
          <p:nvPr>
            <p:ph idx="1"/>
          </p:nvPr>
        </p:nvSpPr>
        <p:spPr/>
        <p:txBody>
          <a:bodyPr/>
          <a:lstStyle/>
          <a:p>
            <a:pPr marL="0" indent="0" eaLnBrk="1" hangingPunct="1">
              <a:buFont typeface="Arial" charset="0"/>
              <a:buNone/>
              <a:defRPr/>
            </a:pPr>
            <a:r>
              <a:rPr lang="en-US" sz="3000" dirty="0" smtClean="0">
                <a:latin typeface="Arial" pitchFamily="34" charset="0"/>
                <a:ea typeface="ＭＳ Ｐゴシック" pitchFamily="34" charset="-128"/>
                <a:cs typeface="Arial" pitchFamily="34" charset="0"/>
              </a:rPr>
              <a:t>Economist Milton Friedman said, “Asking a corporation to be socially responsible makes no more sense than asking a building to be.”</a:t>
            </a:r>
          </a:p>
          <a:p>
            <a:pPr marL="0" indent="0" eaLnBrk="1" hangingPunct="1">
              <a:buFont typeface="Arial" charset="0"/>
              <a:buNone/>
              <a:defRPr/>
            </a:pPr>
            <a:endParaRPr lang="en-US" sz="3000" dirty="0" smtClean="0">
              <a:latin typeface="Arial" pitchFamily="34" charset="0"/>
              <a:ea typeface="ＭＳ Ｐゴシック" pitchFamily="34" charset="-128"/>
              <a:cs typeface="Arial" pitchFamily="34" charset="0"/>
            </a:endParaRPr>
          </a:p>
          <a:p>
            <a:pPr marL="0" indent="0" eaLnBrk="1" hangingPunct="1">
              <a:buFont typeface="Arial" charset="0"/>
              <a:buNone/>
              <a:defRPr/>
            </a:pPr>
            <a:r>
              <a:rPr lang="en-US" sz="3000" dirty="0" smtClean="0">
                <a:latin typeface="Arial" pitchFamily="34" charset="0"/>
                <a:ea typeface="ＭＳ Ｐゴシック" pitchFamily="34" charset="-128"/>
                <a:cs typeface="Arial" pitchFamily="34" charset="0"/>
              </a:rPr>
              <a:t>Conflicts of CSR:</a:t>
            </a:r>
            <a:r>
              <a:rPr lang="en-US" sz="3100" dirty="0" smtClean="0">
                <a:latin typeface="Arial" pitchFamily="34" charset="0"/>
                <a:ea typeface="ＭＳ Ｐゴシック" pitchFamily="34" charset="-128"/>
                <a:cs typeface="Arial" pitchFamily="34" charset="0"/>
              </a:rPr>
              <a:t> </a:t>
            </a:r>
          </a:p>
          <a:p>
            <a:pPr eaLnBrk="1" hangingPunct="1">
              <a:defRPr/>
            </a:pPr>
            <a:r>
              <a:rPr lang="en-US" sz="2400" dirty="0">
                <a:latin typeface="Arial" pitchFamily="34" charset="0"/>
                <a:ea typeface="ＭＳ Ｐゴシック" pitchFamily="34" charset="-128"/>
                <a:cs typeface="Arial" pitchFamily="34" charset="0"/>
              </a:rPr>
              <a:t>D</a:t>
            </a:r>
            <a:r>
              <a:rPr lang="en-US" sz="2400" dirty="0" smtClean="0">
                <a:latin typeface="Arial" pitchFamily="34" charset="0"/>
                <a:ea typeface="ＭＳ Ｐゴシック" pitchFamily="34" charset="-128"/>
                <a:cs typeface="Arial" pitchFamily="34" charset="0"/>
              </a:rPr>
              <a:t>ifficult to measure how CSR interacts with a long-term responsibility to the community or planet </a:t>
            </a:r>
          </a:p>
          <a:p>
            <a:pPr eaLnBrk="1" hangingPunct="1">
              <a:defRPr/>
            </a:pPr>
            <a:r>
              <a:rPr lang="en-US" sz="2400" dirty="0" smtClean="0">
                <a:latin typeface="Arial" pitchFamily="34" charset="0"/>
                <a:ea typeface="ＭＳ Ｐゴシック" pitchFamily="34" charset="-128"/>
                <a:cs typeface="Arial" pitchFamily="34" charset="0"/>
              </a:rPr>
              <a:t>Difficult to balance profits for shareholders and quality for consumers</a:t>
            </a:r>
          </a:p>
        </p:txBody>
      </p:sp>
      <p:sp>
        <p:nvSpPr>
          <p:cNvPr id="30723" name="Slide Number Placeholder 4"/>
          <p:cNvSpPr>
            <a:spLocks noGrp="1"/>
          </p:cNvSpPr>
          <p:nvPr>
            <p:ph type="sldNum" sz="quarter" idx="11"/>
          </p:nvPr>
        </p:nvSpPr>
        <p:spPr bwMode="auto">
          <a:ln>
            <a:miter lim="800000"/>
            <a:headEnd/>
            <a:tailEnd/>
          </a:ln>
        </p:spPr>
        <p:txBody>
          <a:bodyPr/>
          <a:lstStyle/>
          <a:p>
            <a:pPr>
              <a:defRPr/>
            </a:pPr>
            <a:r>
              <a:rPr lang="en-US" smtClean="0"/>
              <a:t>3-</a:t>
            </a:r>
            <a:fld id="{FBB5488B-B9DB-4EB8-BCD3-01EC3C954CC1}" type="slidenum">
              <a:rPr lang="en-US" smtClean="0"/>
              <a:pPr>
                <a:defRPr/>
              </a:pPr>
              <a:t>9</a:t>
            </a:fld>
            <a:endParaRPr lang="en-US" smtClean="0"/>
          </a:p>
        </p:txBody>
      </p:sp>
      <p:sp>
        <p:nvSpPr>
          <p:cNvPr id="30724" name="Footer Placeholder 4"/>
          <p:cNvSpPr>
            <a:spLocks noGrp="1"/>
          </p:cNvSpPr>
          <p:nvPr>
            <p:ph type="ftr" sz="quarter" idx="10"/>
          </p:nvPr>
        </p:nvSpPr>
        <p:spPr bwMode="auto">
          <a:ln>
            <a:miter lim="800000"/>
            <a:headEnd/>
            <a:tailEnd/>
          </a:ln>
        </p:spPr>
        <p:txBody>
          <a:bodyPr/>
          <a:lstStyle/>
          <a:p>
            <a:pPr>
              <a:defRPr/>
            </a:pPr>
            <a:r>
              <a:rPr lang="en-US" dirty="0"/>
              <a:t>© </a:t>
            </a:r>
            <a:r>
              <a:rPr lang="en-US" dirty="0" smtClean="0"/>
              <a:t>2016 </a:t>
            </a:r>
            <a:r>
              <a:rPr lang="en-US" dirty="0"/>
              <a:t>Pearson Education, Inc. </a:t>
            </a:r>
          </a:p>
          <a:p>
            <a:pPr>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Better Business 1">
      <a:dk1>
        <a:srgbClr val="800080"/>
      </a:dk1>
      <a:lt1>
        <a:sysClr val="window" lastClr="FFFFFF"/>
      </a:lt1>
      <a:dk2>
        <a:srgbClr val="000000"/>
      </a:dk2>
      <a:lt2>
        <a:srgbClr val="FFFFFF"/>
      </a:lt2>
      <a:accent1>
        <a:srgbClr val="FF0000"/>
      </a:accent1>
      <a:accent2>
        <a:srgbClr val="2F93D1"/>
      </a:accent2>
      <a:accent3>
        <a:srgbClr val="800080"/>
      </a:accent3>
      <a:accent4>
        <a:srgbClr val="54AA06"/>
      </a:accent4>
      <a:accent5>
        <a:srgbClr val="FFFF00"/>
      </a:accent5>
      <a:accent6>
        <a:srgbClr val="FF3399"/>
      </a:accent6>
      <a:hlink>
        <a:srgbClr val="4BB5F7"/>
      </a:hlink>
      <a:folHlink>
        <a:srgbClr val="4BB5F7"/>
      </a:folHlink>
    </a:clrScheme>
    <a:fontScheme name="Better Business 1e">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3947</Words>
  <Application>Microsoft Office PowerPoint</Application>
  <PresentationFormat>On-screen Show (4:3)</PresentationFormat>
  <Paragraphs>370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Ethics in Business</vt:lpstr>
      <vt:lpstr>Learning Objectives</vt:lpstr>
      <vt:lpstr>Ethics</vt:lpstr>
      <vt:lpstr>Determining Your Code of Personal Ethics</vt:lpstr>
      <vt:lpstr>Personal Ethics in a Business Environment</vt:lpstr>
      <vt:lpstr>Pricing Fixing</vt:lpstr>
      <vt:lpstr>Identifying a Company’s Ethics</vt:lpstr>
      <vt:lpstr>Corporate Social Responsibility (CSR)</vt:lpstr>
      <vt:lpstr>Can a Company Really Be Socially Responsible?</vt:lpstr>
      <vt:lpstr>Benefits of CSR</vt:lpstr>
      <vt:lpstr>Measuring CSR</vt:lpstr>
      <vt:lpstr>The Challenges of CSR</vt:lpstr>
      <vt:lpstr>The Effects of CSR on Society</vt:lpstr>
      <vt:lpstr>Can You Affect How Businesses Operate Ethically?</vt:lpstr>
      <vt:lpstr>Legal Regulations and Compliance</vt:lpstr>
      <vt:lpstr>Violating Ethics and the Law: The Example of Enron</vt:lpstr>
      <vt:lpstr>Recovering from Weak Ethical Conduct</vt:lpstr>
      <vt:lpstr>Creating New Markets with an Ethical Focus</vt:lpstr>
      <vt:lpstr>Ethical Focus from the Start</vt:lpstr>
      <vt:lpstr>Ethical Focus Every Day </vt:lpstr>
      <vt:lpstr>Chapter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Small Business and the Entrepreneur</dc:title>
  <dc:creator>Owner</dc:creator>
  <cp:lastModifiedBy>Editorial Services</cp:lastModifiedBy>
  <cp:revision>705</cp:revision>
  <dcterms:created xsi:type="dcterms:W3CDTF">2008-10-02T14:39:56Z</dcterms:created>
  <dcterms:modified xsi:type="dcterms:W3CDTF">2014-11-03T23:42:59Z</dcterms:modified>
</cp:coreProperties>
</file>